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5"/>
  </p:notesMasterIdLst>
  <p:sldIdLst>
    <p:sldId id="342" r:id="rId2"/>
    <p:sldId id="343" r:id="rId3"/>
    <p:sldId id="344" r:id="rId4"/>
    <p:sldId id="345" r:id="rId5"/>
    <p:sldId id="346" r:id="rId6"/>
    <p:sldId id="347" r:id="rId7"/>
    <p:sldId id="348" r:id="rId8"/>
    <p:sldId id="349" r:id="rId9"/>
    <p:sldId id="350" r:id="rId10"/>
    <p:sldId id="351" r:id="rId11"/>
    <p:sldId id="352" r:id="rId12"/>
    <p:sldId id="353" r:id="rId13"/>
    <p:sldId id="354" r:id="rId14"/>
  </p:sldIdLst>
  <p:sldSz cx="12192000" cy="6858000"/>
  <p:notesSz cx="6858000" cy="9144000"/>
  <p:defaultTextStyle>
    <a:defPPr>
      <a:defRPr lang="en-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011" autoAdjust="0"/>
    <p:restoredTop sz="94660"/>
  </p:normalViewPr>
  <p:slideViewPr>
    <p:cSldViewPr snapToGrid="0">
      <p:cViewPr varScale="1">
        <p:scale>
          <a:sx n="81" d="100"/>
          <a:sy n="81" d="100"/>
        </p:scale>
        <p:origin x="64" y="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83DEE445-F9A6-43E6-82FC-FB37EA594B7F}" type="datetimeFigureOut">
              <a:rPr lang="en-IL" smtClean="0"/>
              <a:t>16/11/2021</a:t>
            </a:fld>
            <a:endParaRPr lang="en-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en-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IL"/>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78555579-3200-4C1C-BE3D-A5A31EC0332E}" type="slidenum">
              <a:rPr lang="en-IL" smtClean="0"/>
              <a:t>‹#›</a:t>
            </a:fld>
            <a:endParaRPr lang="en-IL"/>
          </a:p>
        </p:txBody>
      </p:sp>
    </p:spTree>
    <p:extLst>
      <p:ext uri="{BB962C8B-B14F-4D97-AF65-F5344CB8AC3E}">
        <p14:creationId xmlns:p14="http://schemas.microsoft.com/office/powerpoint/2010/main" val="335969782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d299679029_2_0:notes"/>
          <p:cNvSpPr>
            <a:spLocks noGrp="1" noRot="1" noChangeAspect="1"/>
          </p:cNvSpPr>
          <p:nvPr>
            <p:ph type="sldImg" idx="2"/>
          </p:nvPr>
        </p:nvSpPr>
        <p:spPr>
          <a:xfrm>
            <a:off x="381187"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4" name="Google Shape;574;gd299679029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Clr>
                <a:schemeClr val="dk1"/>
              </a:buClr>
              <a:buSzPts val="1100"/>
              <a:buFont typeface="Arial"/>
              <a:buNone/>
            </a:pPr>
            <a:r>
              <a:rPr lang="en">
                <a:solidFill>
                  <a:schemeClr val="dk1"/>
                </a:solidFill>
                <a:highlight>
                  <a:srgbClr val="FFF2CC"/>
                </a:highlight>
                <a:latin typeface="Alef"/>
                <a:ea typeface="Alef"/>
                <a:cs typeface="Alef"/>
                <a:sym typeface="Alef"/>
              </a:rPr>
              <a:t>טקסט מדובר : </a:t>
            </a:r>
            <a:endParaRPr>
              <a:solidFill>
                <a:schemeClr val="dk1"/>
              </a:solidFill>
              <a:highlight>
                <a:srgbClr val="FFF2CC"/>
              </a:highlight>
              <a:latin typeface="Alef"/>
              <a:ea typeface="Alef"/>
              <a:cs typeface="Alef"/>
              <a:sym typeface="Alef"/>
            </a:endParaRPr>
          </a:p>
          <a:p>
            <a:pPr marL="0" lvl="0" indent="0" algn="ctr" rtl="1">
              <a:spcBef>
                <a:spcPts val="0"/>
              </a:spcBef>
              <a:spcAft>
                <a:spcPts val="0"/>
              </a:spcAft>
              <a:buClr>
                <a:schemeClr val="dk1"/>
              </a:buClr>
              <a:buSzPts val="1100"/>
              <a:buFont typeface="Arial"/>
              <a:buNone/>
            </a:pPr>
            <a:r>
              <a:rPr lang="en" b="1">
                <a:solidFill>
                  <a:schemeClr val="dk1"/>
                </a:solidFill>
                <a:latin typeface="Alef"/>
                <a:ea typeface="Alef"/>
                <a:cs typeface="Alef"/>
                <a:sym typeface="Alef"/>
              </a:rPr>
              <a:t>עריכת  המרצה</a:t>
            </a:r>
            <a:r>
              <a:rPr lang="en">
                <a:solidFill>
                  <a:schemeClr val="dk1"/>
                </a:solidFill>
                <a:latin typeface="Alef"/>
                <a:ea typeface="Alef"/>
                <a:cs typeface="Alef"/>
                <a:sym typeface="Alef"/>
              </a:rPr>
              <a:t> :</a:t>
            </a:r>
            <a:br>
              <a:rPr lang="en">
                <a:solidFill>
                  <a:schemeClr val="dk1"/>
                </a:solidFill>
                <a:latin typeface="Alef"/>
                <a:ea typeface="Alef"/>
                <a:cs typeface="Alef"/>
                <a:sym typeface="Alef"/>
              </a:rPr>
            </a:br>
            <a:r>
              <a:rPr lang="en">
                <a:solidFill>
                  <a:schemeClr val="dk1"/>
                </a:solidFill>
                <a:latin typeface="Alef"/>
                <a:ea typeface="Alef"/>
                <a:cs typeface="Alef"/>
                <a:sym typeface="Alef"/>
              </a:rPr>
              <a:t>בהרצאה הזו ננסה להסביר מהו מודל אקלים. אותו כלי מסתורי שמאפשר לנו לחזות את העתיד האקלימי של כדור הארץ. אבל האמת היא שאין פה שום מיסטיקה. מודל אקלים הוא אוסף של משוואות מתמטיות שמסכמות את כל מה שאנחנו יודעים על מערכת האקלים. אנחנו זקוקים למודלים של אקלים למחקר ולתחזיות של לדוגמה, התחממות גלובלית, כי אנחנו לא יכולים לערוך ניסויי מעבדה באקלים של כדור הארץ. המערכת גדולה ומורכבת מדי…  לכן מודלים של אקלים הם כלי מרכזי וחיוני במדע האקלים. אבל הם גם הרבה מעבר לזה, כפי שנראה בהמשך. </a:t>
            </a:r>
            <a:endParaRPr>
              <a:solidFill>
                <a:schemeClr val="dk1"/>
              </a:solidFill>
              <a:latin typeface="Alef"/>
              <a:ea typeface="Alef"/>
              <a:cs typeface="Alef"/>
              <a:sym typeface="Alef"/>
            </a:endParaRPr>
          </a:p>
          <a:p>
            <a:pPr marL="0" lvl="0" indent="0" algn="ctr" rtl="1">
              <a:spcBef>
                <a:spcPts val="0"/>
              </a:spcBef>
              <a:spcAft>
                <a:spcPts val="0"/>
              </a:spcAft>
              <a:buClr>
                <a:schemeClr val="dk1"/>
              </a:buClr>
              <a:buSzPts val="1100"/>
              <a:buFont typeface="Arial"/>
              <a:buNone/>
            </a:pPr>
            <a:r>
              <a:rPr lang="en">
                <a:solidFill>
                  <a:schemeClr val="dk1"/>
                </a:solidFill>
                <a:latin typeface="Alef"/>
                <a:ea typeface="Alef"/>
                <a:cs typeface="Alef"/>
                <a:sym typeface="Alef"/>
              </a:rPr>
              <a:t>לפני שנוכל להבין מהו מודל אקלים, בואו ניקח שני צעדים אחורה וננסה להבין קודם: מהו מודל?  מהו אקלים? על הדרך, ננסה גם לענות על השאלה:  האם ניתן בכלל לתאר את מערכת האקלים בעזרת משוואות מתמטיות?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d299679029_2_36:notes"/>
          <p:cNvSpPr>
            <a:spLocks noGrp="1" noRot="1" noChangeAspect="1"/>
          </p:cNvSpPr>
          <p:nvPr>
            <p:ph type="sldImg" idx="2"/>
          </p:nvPr>
        </p:nvSpPr>
        <p:spPr>
          <a:xfrm>
            <a:off x="381187"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9" name="Google Shape;619;gd299679029_2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Clr>
                <a:schemeClr val="dk1"/>
              </a:buClr>
              <a:buSzPts val="1100"/>
              <a:buFont typeface="Arial"/>
              <a:buNone/>
            </a:pPr>
            <a:r>
              <a:rPr lang="en">
                <a:solidFill>
                  <a:schemeClr val="dk1"/>
                </a:solidFill>
                <a:highlight>
                  <a:srgbClr val="FFF2CC"/>
                </a:highlight>
                <a:latin typeface="Alef"/>
                <a:ea typeface="Alef"/>
                <a:cs typeface="Alef"/>
                <a:sym typeface="Alef"/>
              </a:rPr>
              <a:t>טקסט מדובר : </a:t>
            </a:r>
            <a:endParaRPr>
              <a:solidFill>
                <a:schemeClr val="dk1"/>
              </a:solidFill>
              <a:highlight>
                <a:srgbClr val="FFF2CC"/>
              </a:highlight>
              <a:latin typeface="Alef"/>
              <a:ea typeface="Alef"/>
              <a:cs typeface="Alef"/>
              <a:sym typeface="Alef"/>
            </a:endParaRPr>
          </a:p>
          <a:p>
            <a:pPr marL="0" lvl="0" indent="0" algn="ctr" rtl="1">
              <a:spcBef>
                <a:spcPts val="0"/>
              </a:spcBef>
              <a:spcAft>
                <a:spcPts val="0"/>
              </a:spcAft>
              <a:buClr>
                <a:schemeClr val="dk1"/>
              </a:buClr>
              <a:buSzPts val="1100"/>
              <a:buFont typeface="Arial"/>
              <a:buNone/>
            </a:pPr>
            <a:r>
              <a:rPr lang="en" b="1">
                <a:solidFill>
                  <a:schemeClr val="dk1"/>
                </a:solidFill>
                <a:latin typeface="Alef"/>
                <a:ea typeface="Alef"/>
                <a:cs typeface="Alef"/>
                <a:sym typeface="Alef"/>
              </a:rPr>
              <a:t>עריכת  המרצה</a:t>
            </a:r>
            <a:r>
              <a:rPr lang="en">
                <a:solidFill>
                  <a:schemeClr val="dk1"/>
                </a:solidFill>
                <a:latin typeface="Alef"/>
                <a:ea typeface="Alef"/>
                <a:cs typeface="Alef"/>
                <a:sym typeface="Alef"/>
              </a:rPr>
              <a:t> :</a:t>
            </a:r>
            <a:br>
              <a:rPr lang="en">
                <a:solidFill>
                  <a:schemeClr val="dk1"/>
                </a:solidFill>
                <a:latin typeface="Alef"/>
                <a:ea typeface="Alef"/>
                <a:cs typeface="Alef"/>
                <a:sym typeface="Alef"/>
              </a:rPr>
            </a:br>
            <a:br>
              <a:rPr lang="en">
                <a:solidFill>
                  <a:schemeClr val="dk1"/>
                </a:solidFill>
                <a:latin typeface="Alef"/>
                <a:ea typeface="Alef"/>
                <a:cs typeface="Alef"/>
                <a:sym typeface="Alef"/>
              </a:rPr>
            </a:br>
            <a:r>
              <a:rPr lang="en">
                <a:solidFill>
                  <a:schemeClr val="dk1"/>
                </a:solidFill>
                <a:latin typeface="Alef"/>
                <a:ea typeface="Alef"/>
                <a:cs typeface="Alef"/>
                <a:sym typeface="Alef"/>
              </a:rPr>
              <a:t>מחשב העל הראשון הופעל לראשונה בשנת 1945 בארצות הברית.</a:t>
            </a:r>
            <a:endParaRPr>
              <a:solidFill>
                <a:schemeClr val="dk1"/>
              </a:solidFill>
              <a:latin typeface="Alef"/>
              <a:ea typeface="Alef"/>
              <a:cs typeface="Alef"/>
              <a:sym typeface="Alef"/>
            </a:endParaRPr>
          </a:p>
          <a:p>
            <a:pPr marL="0" lvl="0" indent="0" algn="r" rtl="1">
              <a:spcBef>
                <a:spcPts val="0"/>
              </a:spcBef>
              <a:spcAft>
                <a:spcPts val="0"/>
              </a:spcAft>
              <a:buClr>
                <a:schemeClr val="dk1"/>
              </a:buClr>
              <a:buSzPts val="1100"/>
              <a:buFont typeface="Arial"/>
              <a:buNone/>
            </a:pPr>
            <a:r>
              <a:rPr lang="en">
                <a:solidFill>
                  <a:schemeClr val="dk1"/>
                </a:solidFill>
                <a:latin typeface="Alef"/>
                <a:ea typeface="Alef"/>
                <a:cs typeface="Alef"/>
                <a:sym typeface="Alef"/>
              </a:rPr>
              <a:t>שתי המשימות העיקריות שלו היו: חיזוי מזג אוויר וחישובים שהובילו לפיתוח פצצת האטום הראשונה.</a:t>
            </a:r>
            <a:endParaRPr>
              <a:solidFill>
                <a:schemeClr val="dk1"/>
              </a:solidFill>
              <a:latin typeface="Alef"/>
              <a:ea typeface="Alef"/>
              <a:cs typeface="Alef"/>
              <a:sym typeface="Alef"/>
            </a:endParaRPr>
          </a:p>
          <a:p>
            <a:pPr marL="0" lvl="0" indent="0" algn="r" rtl="1">
              <a:spcBef>
                <a:spcPts val="0"/>
              </a:spcBef>
              <a:spcAft>
                <a:spcPts val="0"/>
              </a:spcAft>
              <a:buClr>
                <a:schemeClr val="dk1"/>
              </a:buClr>
              <a:buSzPts val="1100"/>
              <a:buFont typeface="Arial"/>
              <a:buNone/>
            </a:pPr>
            <a:r>
              <a:rPr lang="en">
                <a:solidFill>
                  <a:schemeClr val="dk1"/>
                </a:solidFill>
                <a:latin typeface="Alef"/>
                <a:ea typeface="Alef"/>
                <a:cs typeface="Alef"/>
                <a:sym typeface="Alef"/>
              </a:rPr>
              <a:t>הוא היה עצום מימדים (חדר שלם) ויכל לבצע  5000 פעולות בשניה. לשם השוואה, זהו בערך 0.0000001 אחוז מכוח המחשוב של אייפון 12. </a:t>
            </a:r>
            <a:endParaRPr>
              <a:solidFill>
                <a:schemeClr val="dk1"/>
              </a:solidFill>
              <a:latin typeface="Alef"/>
              <a:ea typeface="Alef"/>
              <a:cs typeface="Alef"/>
              <a:sym typeface="Alef"/>
            </a:endParaRPr>
          </a:p>
          <a:p>
            <a:pPr marL="0" lvl="0" indent="0" algn="r" rtl="1">
              <a:spcBef>
                <a:spcPts val="0"/>
              </a:spcBef>
              <a:spcAft>
                <a:spcPts val="0"/>
              </a:spcAft>
              <a:buClr>
                <a:schemeClr val="dk1"/>
              </a:buClr>
              <a:buSzPts val="1100"/>
              <a:buFont typeface="Arial"/>
              <a:buNone/>
            </a:pPr>
            <a:r>
              <a:rPr lang="en">
                <a:solidFill>
                  <a:schemeClr val="dk1"/>
                </a:solidFill>
                <a:latin typeface="Alef"/>
                <a:ea typeface="Alef"/>
                <a:cs typeface="Alef"/>
                <a:sym typeface="Alef"/>
              </a:rPr>
              <a:t>תחזיות מזג האוויר שייצר לא היו שוות הרבה, בגלל שלא היה מספיק כוח מחשוב עבוד צעדי זמן קטנים מספיק. לקח עוד 10 שנים עד שהתחזיות הממוחשבות התחילו להתקרב למשהו מציאותי, בסוף שנות החמישים.</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d299679029_2_40:notes"/>
          <p:cNvSpPr>
            <a:spLocks noGrp="1" noRot="1" noChangeAspect="1"/>
          </p:cNvSpPr>
          <p:nvPr>
            <p:ph type="sldImg" idx="2"/>
          </p:nvPr>
        </p:nvSpPr>
        <p:spPr>
          <a:xfrm>
            <a:off x="381187"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d299679029_2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Clr>
                <a:schemeClr val="dk1"/>
              </a:buClr>
              <a:buSzPts val="1100"/>
              <a:buFont typeface="Arial"/>
              <a:buNone/>
            </a:pPr>
            <a:r>
              <a:rPr lang="en">
                <a:solidFill>
                  <a:schemeClr val="dk1"/>
                </a:solidFill>
                <a:highlight>
                  <a:srgbClr val="FFF2CC"/>
                </a:highlight>
                <a:latin typeface="Alef"/>
                <a:ea typeface="Alef"/>
                <a:cs typeface="Alef"/>
                <a:sym typeface="Alef"/>
              </a:rPr>
              <a:t>טקסט מדובר : </a:t>
            </a:r>
            <a:endParaRPr>
              <a:solidFill>
                <a:schemeClr val="dk1"/>
              </a:solidFill>
              <a:highlight>
                <a:srgbClr val="FFF2CC"/>
              </a:highlight>
              <a:latin typeface="Alef"/>
              <a:ea typeface="Alef"/>
              <a:cs typeface="Alef"/>
              <a:sym typeface="Alef"/>
            </a:endParaRPr>
          </a:p>
          <a:p>
            <a:pPr marL="0" lvl="0" indent="0" algn="ctr" rtl="1">
              <a:spcBef>
                <a:spcPts val="0"/>
              </a:spcBef>
              <a:spcAft>
                <a:spcPts val="0"/>
              </a:spcAft>
              <a:buClr>
                <a:schemeClr val="dk1"/>
              </a:buClr>
              <a:buSzPts val="1100"/>
              <a:buFont typeface="Arial"/>
              <a:buNone/>
            </a:pPr>
            <a:r>
              <a:rPr lang="en" b="1">
                <a:solidFill>
                  <a:schemeClr val="dk1"/>
                </a:solidFill>
                <a:latin typeface="Alef"/>
                <a:ea typeface="Alef"/>
                <a:cs typeface="Alef"/>
                <a:sym typeface="Alef"/>
              </a:rPr>
              <a:t>עריכת  המרצה</a:t>
            </a:r>
            <a:r>
              <a:rPr lang="en">
                <a:solidFill>
                  <a:schemeClr val="dk1"/>
                </a:solidFill>
                <a:latin typeface="Alef"/>
                <a:ea typeface="Alef"/>
                <a:cs typeface="Alef"/>
                <a:sym typeface="Alef"/>
              </a:rPr>
              <a:t> :</a:t>
            </a:r>
            <a:br>
              <a:rPr lang="en">
                <a:solidFill>
                  <a:schemeClr val="dk1"/>
                </a:solidFill>
                <a:latin typeface="Alef"/>
                <a:ea typeface="Alef"/>
                <a:cs typeface="Alef"/>
                <a:sym typeface="Alef"/>
              </a:rPr>
            </a:br>
            <a:r>
              <a:rPr lang="en">
                <a:solidFill>
                  <a:schemeClr val="dk1"/>
                </a:solidFill>
              </a:rPr>
              <a:t>מאז חלו שיפורים עצומים בכוח החישוב של מחשבים, ואיתם המדענים מפתחים מודלים אקלימים יותר ויותר מורכבים. </a:t>
            </a:r>
            <a:endParaRPr>
              <a:solidFill>
                <a:schemeClr val="dk1"/>
              </a:solidFill>
            </a:endParaRPr>
          </a:p>
          <a:p>
            <a:pPr marL="0" lvl="0" indent="0" algn="r" rtl="1">
              <a:spcBef>
                <a:spcPts val="0"/>
              </a:spcBef>
              <a:spcAft>
                <a:spcPts val="0"/>
              </a:spcAft>
              <a:buClr>
                <a:schemeClr val="dk1"/>
              </a:buClr>
              <a:buSzPts val="1100"/>
              <a:buFont typeface="Arial"/>
              <a:buNone/>
            </a:pPr>
            <a:r>
              <a:rPr lang="en">
                <a:solidFill>
                  <a:schemeClr val="dk1"/>
                </a:solidFill>
              </a:rPr>
              <a:t>מודלים אקלימיים גלובליים התחילו לפעול בשנות השמונים עם רזולוציה של כ500 ק"מ. זה אומר שישראל היא אפילו פחות מפיקסל במפה שמודל כזה ייצר. מאז הרזולוציה עלתה ועלתה, עד שהמודלים החזקים ביותר כיום מסוגלים לרוץ ברזולוציה של 1 ק״מ. </a:t>
            </a:r>
            <a:endParaRPr>
              <a:solidFill>
                <a:schemeClr val="dk1"/>
              </a:solidFill>
            </a:endParaRPr>
          </a:p>
          <a:p>
            <a:pPr marL="0" lvl="0" indent="0" algn="r" rtl="1">
              <a:spcBef>
                <a:spcPts val="0"/>
              </a:spcBef>
              <a:spcAft>
                <a:spcPts val="0"/>
              </a:spcAft>
              <a:buClr>
                <a:schemeClr val="dk1"/>
              </a:buClr>
              <a:buSzPts val="1100"/>
              <a:buFont typeface="Arial"/>
              <a:buNone/>
            </a:pPr>
            <a:r>
              <a:rPr lang="en">
                <a:solidFill>
                  <a:schemeClr val="dk1"/>
                </a:solidFill>
              </a:rPr>
              <a:t>אם כך, עם השתכללות המחשבים אנחנו צריכים להגיע לחיזויים מדוייקים יותר ופתרנו את הבעיה נכון?</a:t>
            </a:r>
            <a:endParaRPr>
              <a:solidFill>
                <a:schemeClr val="dk1"/>
              </a:solidFill>
            </a:endParaRPr>
          </a:p>
          <a:p>
            <a:pPr marL="0" lvl="0" indent="0" algn="r" rtl="1">
              <a:spcBef>
                <a:spcPts val="0"/>
              </a:spcBef>
              <a:spcAft>
                <a:spcPts val="0"/>
              </a:spcAft>
              <a:buClr>
                <a:schemeClr val="dk1"/>
              </a:buClr>
              <a:buSzPts val="1100"/>
              <a:buFont typeface="Arial"/>
              <a:buNone/>
            </a:pPr>
            <a:r>
              <a:rPr lang="en">
                <a:solidFill>
                  <a:schemeClr val="dk1"/>
                </a:solidFill>
              </a:rPr>
              <a:t>אז זהו ש…   לא כל בטוח</a:t>
            </a:r>
            <a:endParaRPr>
              <a:solidFill>
                <a:schemeClr val="dk1"/>
              </a:solidFill>
            </a:endParaRPr>
          </a:p>
          <a:p>
            <a:pPr marL="0" lvl="0" indent="0" algn="r" rtl="1">
              <a:spcBef>
                <a:spcPts val="0"/>
              </a:spcBef>
              <a:spcAft>
                <a:spcPts val="0"/>
              </a:spcAft>
              <a:buClr>
                <a:schemeClr val="dk1"/>
              </a:buClr>
              <a:buSzPts val="1100"/>
              <a:buFont typeface="Arial"/>
              <a:buNone/>
            </a:pPr>
            <a:r>
              <a:rPr lang="en">
                <a:solidFill>
                  <a:schemeClr val="dk1"/>
                </a:solidFill>
              </a:rPr>
              <a:t>האם יגיע שלב שבו כח המחשוב יהיה מספיק חזק בכדי לשפר משמעותית את ביצועיהם של מודלים אקלימיים?</a:t>
            </a:r>
            <a:endParaRPr>
              <a:solidFill>
                <a:schemeClr val="dk1"/>
              </a:solidFill>
            </a:endParaRPr>
          </a:p>
          <a:p>
            <a:pPr marL="0" lvl="0" indent="0" algn="r" rtl="1">
              <a:spcBef>
                <a:spcPts val="0"/>
              </a:spcBef>
              <a:spcAft>
                <a:spcPts val="0"/>
              </a:spcAft>
              <a:buClr>
                <a:schemeClr val="dk1"/>
              </a:buClr>
              <a:buSzPts val="1100"/>
              <a:buFont typeface="Arial"/>
              <a:buNone/>
            </a:pPr>
            <a:endParaRPr>
              <a:solidFill>
                <a:schemeClr val="dk1"/>
              </a:solidFill>
            </a:endParaRPr>
          </a:p>
          <a:p>
            <a:pPr marL="0" lvl="0" indent="0" algn="r" rtl="1">
              <a:spcBef>
                <a:spcPts val="0"/>
              </a:spcBef>
              <a:spcAft>
                <a:spcPts val="0"/>
              </a:spcAft>
              <a:buClr>
                <a:schemeClr val="dk1"/>
              </a:buClr>
              <a:buSzPts val="1100"/>
              <a:buFont typeface="Arial"/>
              <a:buNone/>
            </a:pPr>
            <a:r>
              <a:rPr lang="en">
                <a:solidFill>
                  <a:schemeClr val="dk1"/>
                </a:solidFill>
              </a:rPr>
              <a:t>סקאלה של 500 הוריקן</a:t>
            </a:r>
            <a:endParaRPr>
              <a:solidFill>
                <a:schemeClr val="dk1"/>
              </a:solidFill>
            </a:endParaRPr>
          </a:p>
          <a:p>
            <a:pPr marL="0" lvl="0" indent="0" algn="r" rtl="1">
              <a:spcBef>
                <a:spcPts val="0"/>
              </a:spcBef>
              <a:spcAft>
                <a:spcPts val="0"/>
              </a:spcAft>
              <a:buClr>
                <a:schemeClr val="dk1"/>
              </a:buClr>
              <a:buSzPts val="1100"/>
              <a:buFont typeface="Arial"/>
              <a:buNone/>
            </a:pPr>
            <a:r>
              <a:rPr lang="en">
                <a:solidFill>
                  <a:schemeClr val="dk1"/>
                </a:solidFill>
              </a:rPr>
              <a:t>סקאלה של 250 פיקסל אחד הוא מדינת ישראל</a:t>
            </a:r>
            <a:endParaRPr>
              <a:solidFill>
                <a:schemeClr val="dk1"/>
              </a:solidFill>
            </a:endParaRPr>
          </a:p>
          <a:p>
            <a:pPr marL="0" lvl="0" indent="0" algn="r" rtl="1">
              <a:spcBef>
                <a:spcPts val="0"/>
              </a:spcBef>
              <a:spcAft>
                <a:spcPts val="0"/>
              </a:spcAft>
              <a:buClr>
                <a:schemeClr val="dk1"/>
              </a:buClr>
              <a:buSzPts val="1100"/>
              <a:buFont typeface="Arial"/>
              <a:buNone/>
            </a:pPr>
            <a:r>
              <a:rPr lang="en">
                <a:solidFill>
                  <a:schemeClr val="dk1"/>
                </a:solidFill>
              </a:rPr>
              <a:t>סקאלה של 180 מתחילים לראות השפעות של הרים (הימאליה, אנדים)</a:t>
            </a:r>
            <a:endParaRPr>
              <a:solidFill>
                <a:schemeClr val="dk1"/>
              </a:solidFill>
            </a:endParaRPr>
          </a:p>
          <a:p>
            <a:pPr marL="0" lvl="0" indent="0" algn="r" rtl="1">
              <a:spcBef>
                <a:spcPts val="0"/>
              </a:spcBef>
              <a:spcAft>
                <a:spcPts val="0"/>
              </a:spcAft>
              <a:buClr>
                <a:schemeClr val="dk1"/>
              </a:buClr>
              <a:buSzPts val="1100"/>
              <a:buFont typeface="Arial"/>
              <a:buNone/>
            </a:pPr>
            <a:r>
              <a:rPr lang="en">
                <a:solidFill>
                  <a:schemeClr val="dk1"/>
                </a:solidFill>
              </a:rPr>
              <a:t>סקאלה של 110 מתחילים לראות השפעות של ערים גדולות</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d299679029_2_44:notes"/>
          <p:cNvSpPr>
            <a:spLocks noGrp="1" noRot="1" noChangeAspect="1"/>
          </p:cNvSpPr>
          <p:nvPr>
            <p:ph type="sldImg" idx="2"/>
          </p:nvPr>
        </p:nvSpPr>
        <p:spPr>
          <a:xfrm>
            <a:off x="381187"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9" name="Google Shape;629;gd299679029_2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Clr>
                <a:schemeClr val="dk1"/>
              </a:buClr>
              <a:buSzPts val="1100"/>
              <a:buFont typeface="Arial"/>
              <a:buNone/>
            </a:pPr>
            <a:r>
              <a:rPr lang="en">
                <a:solidFill>
                  <a:schemeClr val="dk1"/>
                </a:solidFill>
                <a:highlight>
                  <a:srgbClr val="FFF2CC"/>
                </a:highlight>
                <a:latin typeface="Alef"/>
                <a:ea typeface="Alef"/>
                <a:cs typeface="Alef"/>
                <a:sym typeface="Alef"/>
              </a:rPr>
              <a:t>טקסט מדובר : </a:t>
            </a:r>
            <a:endParaRPr>
              <a:solidFill>
                <a:schemeClr val="dk1"/>
              </a:solidFill>
              <a:highlight>
                <a:srgbClr val="FFF2CC"/>
              </a:highlight>
              <a:latin typeface="Alef"/>
              <a:ea typeface="Alef"/>
              <a:cs typeface="Alef"/>
              <a:sym typeface="Alef"/>
            </a:endParaRPr>
          </a:p>
          <a:p>
            <a:pPr marL="0" lvl="0" indent="0" algn="ctr" rtl="1">
              <a:spcBef>
                <a:spcPts val="0"/>
              </a:spcBef>
              <a:spcAft>
                <a:spcPts val="0"/>
              </a:spcAft>
              <a:buClr>
                <a:schemeClr val="dk1"/>
              </a:buClr>
              <a:buSzPts val="1100"/>
              <a:buFont typeface="Arial"/>
              <a:buNone/>
            </a:pPr>
            <a:r>
              <a:rPr lang="en" b="1">
                <a:solidFill>
                  <a:schemeClr val="dk1"/>
                </a:solidFill>
                <a:latin typeface="Alef"/>
                <a:ea typeface="Alef"/>
                <a:cs typeface="Alef"/>
                <a:sym typeface="Alef"/>
              </a:rPr>
              <a:t>עריכת  המרצה</a:t>
            </a:r>
            <a:r>
              <a:rPr lang="en">
                <a:solidFill>
                  <a:schemeClr val="dk1"/>
                </a:solidFill>
                <a:latin typeface="Alef"/>
                <a:ea typeface="Alef"/>
                <a:cs typeface="Alef"/>
                <a:sym typeface="Alef"/>
              </a:rPr>
              <a:t> :</a:t>
            </a:r>
            <a:br>
              <a:rPr lang="en">
                <a:solidFill>
                  <a:schemeClr val="dk1"/>
                </a:solidFill>
                <a:latin typeface="Alef"/>
                <a:ea typeface="Alef"/>
                <a:cs typeface="Alef"/>
                <a:sym typeface="Alef"/>
              </a:rPr>
            </a:br>
            <a:r>
              <a:rPr lang="en">
                <a:solidFill>
                  <a:schemeClr val="dk1"/>
                </a:solidFill>
                <a:latin typeface="Alef"/>
                <a:ea typeface="Alef"/>
                <a:cs typeface="Alef"/>
                <a:sym typeface="Alef"/>
              </a:rPr>
              <a:t>יש סיבות רבות לכך שבעיית מידול מערכת האקלים לא נפתרה גם היום עם הכח המיחשובי הגדול יותר. אחת מהן היא שהפיזיקה הרלוונטית שעבורה צריך לרשום את החוקים ולפתור מגיעה  לסדרי גודל  מיקרוסקופיים - חלקיקי אבק שמכתיבים את תכונות העננים בכדור הארץ. לכן, גם רזולוציה של 1 ק״מ לא מספיקה בכדי לתפוס את כל התהליכים הדרושים בכדי לחזות שינויי אקלים באופן אמין. גם בגלל חוסר בכוח מחשוב, וגם בגלל חוסר בתצפיות ונתונים עבור תהליכים מיקרוסקופיים.</a:t>
            </a:r>
            <a:endParaRPr>
              <a:solidFill>
                <a:schemeClr val="dk1"/>
              </a:solidFill>
              <a:latin typeface="Alef"/>
              <a:ea typeface="Alef"/>
              <a:cs typeface="Alef"/>
              <a:sym typeface="Alef"/>
            </a:endParaRPr>
          </a:p>
          <a:p>
            <a:pPr marL="0" lvl="0" indent="0" algn="ctr" rtl="1">
              <a:spcBef>
                <a:spcPts val="0"/>
              </a:spcBef>
              <a:spcAft>
                <a:spcPts val="0"/>
              </a:spcAft>
              <a:buClr>
                <a:schemeClr val="dk1"/>
              </a:buClr>
              <a:buSzPts val="1100"/>
              <a:buFont typeface="Arial"/>
              <a:buNone/>
            </a:pPr>
            <a:endParaRPr>
              <a:solidFill>
                <a:schemeClr val="dk1"/>
              </a:solidFill>
              <a:latin typeface="Alef"/>
              <a:ea typeface="Alef"/>
              <a:cs typeface="Alef"/>
              <a:sym typeface="Alef"/>
            </a:endParaRPr>
          </a:p>
          <a:p>
            <a:pPr marL="0" lvl="0" indent="0" algn="ctr" rtl="1">
              <a:spcBef>
                <a:spcPts val="0"/>
              </a:spcBef>
              <a:spcAft>
                <a:spcPts val="0"/>
              </a:spcAft>
              <a:buClr>
                <a:schemeClr val="dk1"/>
              </a:buClr>
              <a:buSzPts val="1100"/>
              <a:buFont typeface="Arial"/>
              <a:buNone/>
            </a:pPr>
            <a:r>
              <a:rPr lang="en">
                <a:solidFill>
                  <a:schemeClr val="dk1"/>
                </a:solidFill>
                <a:latin typeface="Alef"/>
                <a:ea typeface="Alef"/>
                <a:cs typeface="Alef"/>
                <a:sym typeface="Alef"/>
              </a:rPr>
              <a:t>למעשה, לא בטוח שאפילו במאה השנה הקרובות יהיה כוח מחשוב מספיק גדול כדי לתאר ולפתור את כל התהליכים ואת כל היחסים האלה.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d299679029_2_54:notes"/>
          <p:cNvSpPr>
            <a:spLocks noGrp="1" noRot="1" noChangeAspect="1"/>
          </p:cNvSpPr>
          <p:nvPr>
            <p:ph type="sldImg" idx="2"/>
          </p:nvPr>
        </p:nvSpPr>
        <p:spPr>
          <a:xfrm>
            <a:off x="381187"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d299679029_2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Clr>
                <a:schemeClr val="dk1"/>
              </a:buClr>
              <a:buSzPts val="1100"/>
              <a:buFont typeface="Arial"/>
              <a:buNone/>
            </a:pPr>
            <a:r>
              <a:rPr lang="en">
                <a:solidFill>
                  <a:schemeClr val="dk1"/>
                </a:solidFill>
                <a:highlight>
                  <a:srgbClr val="FFF2CC"/>
                </a:highlight>
                <a:latin typeface="Alef"/>
                <a:ea typeface="Alef"/>
                <a:cs typeface="Alef"/>
                <a:sym typeface="Alef"/>
              </a:rPr>
              <a:t>טקסט מדובר : </a:t>
            </a:r>
            <a:endParaRPr>
              <a:solidFill>
                <a:schemeClr val="dk1"/>
              </a:solidFill>
              <a:highlight>
                <a:srgbClr val="FFF2CC"/>
              </a:highlight>
              <a:latin typeface="Alef"/>
              <a:ea typeface="Alef"/>
              <a:cs typeface="Alef"/>
              <a:sym typeface="Alef"/>
            </a:endParaRPr>
          </a:p>
          <a:p>
            <a:pPr marL="0" lvl="0" indent="0" algn="ctr" rtl="1">
              <a:spcBef>
                <a:spcPts val="0"/>
              </a:spcBef>
              <a:spcAft>
                <a:spcPts val="0"/>
              </a:spcAft>
              <a:buClr>
                <a:schemeClr val="dk1"/>
              </a:buClr>
              <a:buSzPts val="1100"/>
              <a:buFont typeface="Arial"/>
              <a:buNone/>
            </a:pPr>
            <a:r>
              <a:rPr lang="en" b="1">
                <a:solidFill>
                  <a:schemeClr val="dk1"/>
                </a:solidFill>
                <a:latin typeface="Alef"/>
                <a:ea typeface="Alef"/>
                <a:cs typeface="Alef"/>
                <a:sym typeface="Alef"/>
              </a:rPr>
              <a:t>עריכת  המרצה</a:t>
            </a:r>
            <a:r>
              <a:rPr lang="en">
                <a:solidFill>
                  <a:schemeClr val="dk1"/>
                </a:solidFill>
                <a:latin typeface="Alef"/>
                <a:ea typeface="Alef"/>
                <a:cs typeface="Alef"/>
                <a:sym typeface="Alef"/>
              </a:rPr>
              <a:t> :</a:t>
            </a:r>
            <a:br>
              <a:rPr lang="en">
                <a:solidFill>
                  <a:schemeClr val="dk1"/>
                </a:solidFill>
                <a:latin typeface="Alef"/>
                <a:ea typeface="Alef"/>
                <a:cs typeface="Alef"/>
                <a:sym typeface="Alef"/>
              </a:rPr>
            </a:br>
            <a:r>
              <a:rPr lang="en">
                <a:solidFill>
                  <a:schemeClr val="dk1"/>
                </a:solidFill>
                <a:latin typeface="Alef"/>
                <a:ea typeface="Alef"/>
                <a:cs typeface="Alef"/>
                <a:sym typeface="Alef"/>
              </a:rPr>
              <a:t>עכשיו שאנחנו מבינים טוב יותר מהו מודל אקלימי, על מגבלותיו ויכולותיו, נחזור לשאלה המקורית שלנו: האם בכלל ניתן לתאר את האקלים באמצעות משוואות? כיום מתפתחת גישה חדשה שמנסה להתמודד עם בעיית המורכבות באמצעות בינה מלאכותית. קשה לייצר משוואות מדוייקות. קשה להבין את כל היחסים המורכבים בין המערכות המרכיבות את מערכת האקלים בשביל לייצר משוואות כאלה בכלל. בינה מלאכותית מאפשרת לנו לייצר מודל מבלי להבין עד הסוף את התופעה הנחקרת. מזינים כמות עצומה של תצפיות (מלווינים לדוגמה) למערכת בינה מלאכותית והמערכת לומדת את התבניות העולות מכל התצפיות. אנחנו לא נבין עד הסוף את המודל שהתקבל - הבינה המלאכותית לא יכולה להסביר את התהליכים או את הדרך בה המודל התקבל, היא יכולה רק לנתח כמויות על אנושיות של מידע ולזהות תבניות וקשרים - אולי זאת דרך להתמודד עם מערכת שהמורכבות שלה נשגבת מבינתנו. שילוב של תבונת האדם ותבונת המכונה -- סך שעולה על סכום חלקיו.</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gd299679029_2_4:notes"/>
          <p:cNvSpPr>
            <a:spLocks noGrp="1" noRot="1" noChangeAspect="1"/>
          </p:cNvSpPr>
          <p:nvPr>
            <p:ph type="sldImg" idx="2"/>
          </p:nvPr>
        </p:nvSpPr>
        <p:spPr>
          <a:xfrm>
            <a:off x="381187"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9" name="Google Shape;579;gd299679029_2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Clr>
                <a:schemeClr val="dk1"/>
              </a:buClr>
              <a:buSzPts val="1100"/>
              <a:buFont typeface="Arial"/>
              <a:buNone/>
            </a:pPr>
            <a:r>
              <a:rPr lang="en">
                <a:solidFill>
                  <a:schemeClr val="dk1"/>
                </a:solidFill>
                <a:highlight>
                  <a:srgbClr val="FFF2CC"/>
                </a:highlight>
                <a:latin typeface="Alef"/>
                <a:ea typeface="Alef"/>
                <a:cs typeface="Alef"/>
                <a:sym typeface="Alef"/>
              </a:rPr>
              <a:t>טקסט מדובר : </a:t>
            </a:r>
            <a:endParaRPr>
              <a:solidFill>
                <a:schemeClr val="dk1"/>
              </a:solidFill>
              <a:highlight>
                <a:srgbClr val="FFF2CC"/>
              </a:highlight>
              <a:latin typeface="Alef"/>
              <a:ea typeface="Alef"/>
              <a:cs typeface="Alef"/>
              <a:sym typeface="Alef"/>
            </a:endParaRPr>
          </a:p>
          <a:p>
            <a:pPr marL="0" lvl="0" indent="0" algn="ctr" rtl="1">
              <a:spcBef>
                <a:spcPts val="0"/>
              </a:spcBef>
              <a:spcAft>
                <a:spcPts val="0"/>
              </a:spcAft>
              <a:buClr>
                <a:schemeClr val="dk1"/>
              </a:buClr>
              <a:buSzPts val="1100"/>
              <a:buFont typeface="Arial"/>
              <a:buNone/>
            </a:pPr>
            <a:r>
              <a:rPr lang="en" b="1">
                <a:solidFill>
                  <a:schemeClr val="dk1"/>
                </a:solidFill>
                <a:latin typeface="Alef"/>
                <a:ea typeface="Alef"/>
                <a:cs typeface="Alef"/>
                <a:sym typeface="Alef"/>
              </a:rPr>
              <a:t>עריכת  המרצה</a:t>
            </a:r>
            <a:r>
              <a:rPr lang="en">
                <a:solidFill>
                  <a:schemeClr val="dk1"/>
                </a:solidFill>
                <a:latin typeface="Alef"/>
                <a:ea typeface="Alef"/>
                <a:cs typeface="Alef"/>
                <a:sym typeface="Alef"/>
              </a:rPr>
              <a:t> :</a:t>
            </a:r>
            <a:br>
              <a:rPr lang="en">
                <a:solidFill>
                  <a:schemeClr val="dk1"/>
                </a:solidFill>
                <a:latin typeface="Alef"/>
                <a:ea typeface="Alef"/>
                <a:cs typeface="Alef"/>
                <a:sym typeface="Alef"/>
              </a:rPr>
            </a:br>
            <a:r>
              <a:rPr lang="en">
                <a:solidFill>
                  <a:schemeClr val="dk1"/>
                </a:solidFill>
                <a:latin typeface="Alef"/>
                <a:ea typeface="Alef"/>
                <a:cs typeface="Alef"/>
                <a:sym typeface="Alef"/>
              </a:rPr>
              <a:t>נתחיל בשאלה מהו מודל מדעי? </a:t>
            </a:r>
            <a:endParaRPr>
              <a:solidFill>
                <a:schemeClr val="dk1"/>
              </a:solidFill>
              <a:latin typeface="Alef"/>
              <a:ea typeface="Alef"/>
              <a:cs typeface="Alef"/>
              <a:sym typeface="Alef"/>
            </a:endParaRPr>
          </a:p>
          <a:p>
            <a:pPr marL="0" lvl="0" indent="0" algn="ctr" rtl="1">
              <a:spcBef>
                <a:spcPts val="0"/>
              </a:spcBef>
              <a:spcAft>
                <a:spcPts val="0"/>
              </a:spcAft>
              <a:buClr>
                <a:schemeClr val="dk1"/>
              </a:buClr>
              <a:buSzPts val="1100"/>
              <a:buFont typeface="Arial"/>
              <a:buNone/>
            </a:pPr>
            <a:r>
              <a:rPr lang="en">
                <a:solidFill>
                  <a:schemeClr val="dk1"/>
                </a:solidFill>
                <a:latin typeface="Alef"/>
                <a:ea typeface="Alef"/>
                <a:cs typeface="Alef"/>
                <a:sym typeface="Alef"/>
              </a:rPr>
              <a:t>לשם כך נחזור אל גלילאו גליליי. תכירו. זה גלילאו, הוא היה פיזיקאי, אסטרונום, מתמטיקאי ופילוסוף איטלקי שפעל במאות ה16-17, קצת לפני שניוטון פרסם את החוקים שלו והוביל למהפכה התעשייתית. גלילאו נחשב לאבי המדע המודרני.  איינשטיין אפילו כינה אותו ׳המדען המודרני הראשון׳. מדוע? כי גליליאו הבין ויישם לראשונה את העקרונות המדעיים בבסיס השיטה המדעית המודרנית. </a:t>
            </a:r>
            <a:br>
              <a:rPr lang="en">
                <a:solidFill>
                  <a:schemeClr val="dk1"/>
                </a:solidFill>
                <a:latin typeface="Alef"/>
                <a:ea typeface="Alef"/>
                <a:cs typeface="Alef"/>
                <a:sym typeface="Alef"/>
              </a:rPr>
            </a:br>
            <a:r>
              <a:rPr lang="en">
                <a:solidFill>
                  <a:schemeClr val="dk1"/>
                </a:solidFill>
                <a:latin typeface="Alef"/>
                <a:ea typeface="Alef"/>
                <a:cs typeface="Alef"/>
                <a:sym typeface="Alef"/>
              </a:rPr>
              <a: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d299679029_2_8:notes"/>
          <p:cNvSpPr>
            <a:spLocks noGrp="1" noRot="1" noChangeAspect="1"/>
          </p:cNvSpPr>
          <p:nvPr>
            <p:ph type="sldImg" idx="2"/>
          </p:nvPr>
        </p:nvSpPr>
        <p:spPr>
          <a:xfrm>
            <a:off x="381187"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d299679029_2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Clr>
                <a:schemeClr val="dk1"/>
              </a:buClr>
              <a:buSzPts val="1100"/>
              <a:buFont typeface="Arial"/>
              <a:buNone/>
            </a:pPr>
            <a:r>
              <a:rPr lang="en">
                <a:solidFill>
                  <a:schemeClr val="dk1"/>
                </a:solidFill>
                <a:highlight>
                  <a:srgbClr val="FFF2CC"/>
                </a:highlight>
                <a:latin typeface="Alef"/>
                <a:ea typeface="Alef"/>
                <a:cs typeface="Alef"/>
                <a:sym typeface="Alef"/>
              </a:rPr>
              <a:t>טקסט מדובר : </a:t>
            </a:r>
            <a:endParaRPr>
              <a:solidFill>
                <a:schemeClr val="dk1"/>
              </a:solidFill>
              <a:highlight>
                <a:srgbClr val="FFF2CC"/>
              </a:highlight>
              <a:latin typeface="Alef"/>
              <a:ea typeface="Alef"/>
              <a:cs typeface="Alef"/>
              <a:sym typeface="Alef"/>
            </a:endParaRPr>
          </a:p>
          <a:p>
            <a:pPr marL="0" lvl="0" indent="0" algn="ctr" rtl="1">
              <a:spcBef>
                <a:spcPts val="0"/>
              </a:spcBef>
              <a:spcAft>
                <a:spcPts val="0"/>
              </a:spcAft>
              <a:buClr>
                <a:schemeClr val="dk1"/>
              </a:buClr>
              <a:buSzPts val="1100"/>
              <a:buFont typeface="Arial"/>
              <a:buNone/>
            </a:pPr>
            <a:r>
              <a:rPr lang="en" b="1">
                <a:solidFill>
                  <a:schemeClr val="dk1"/>
                </a:solidFill>
                <a:latin typeface="Alef"/>
                <a:ea typeface="Alef"/>
                <a:cs typeface="Alef"/>
                <a:sym typeface="Alef"/>
              </a:rPr>
              <a:t>עריכת  המרצה</a:t>
            </a:r>
            <a:r>
              <a:rPr lang="en">
                <a:solidFill>
                  <a:schemeClr val="dk1"/>
                </a:solidFill>
                <a:latin typeface="Alef"/>
                <a:ea typeface="Alef"/>
                <a:cs typeface="Alef"/>
                <a:sym typeface="Alef"/>
              </a:rPr>
              <a:t> :</a:t>
            </a:r>
            <a:br>
              <a:rPr lang="en">
                <a:solidFill>
                  <a:schemeClr val="dk1"/>
                </a:solidFill>
                <a:latin typeface="Alef"/>
                <a:ea typeface="Alef"/>
                <a:cs typeface="Alef"/>
                <a:sym typeface="Alef"/>
              </a:rPr>
            </a:br>
            <a:r>
              <a:rPr lang="en">
                <a:solidFill>
                  <a:schemeClr val="dk1"/>
                </a:solidFill>
              </a:rPr>
              <a:t>מהם אותם עקרונות אותם גלילאו ביסס?</a:t>
            </a:r>
            <a:endParaRPr>
              <a:solidFill>
                <a:schemeClr val="dk1"/>
              </a:solidFill>
            </a:endParaRPr>
          </a:p>
          <a:p>
            <a:pPr marL="457200" lvl="0" indent="-298450" algn="ctr" rtl="1">
              <a:spcBef>
                <a:spcPts val="0"/>
              </a:spcBef>
              <a:spcAft>
                <a:spcPts val="0"/>
              </a:spcAft>
              <a:buClr>
                <a:schemeClr val="dk1"/>
              </a:buClr>
              <a:buSzPts val="1100"/>
              <a:buAutoNum type="arabicPeriod"/>
            </a:pPr>
            <a:r>
              <a:rPr lang="en">
                <a:solidFill>
                  <a:schemeClr val="dk1"/>
                </a:solidFill>
              </a:rPr>
              <a:t>בטבע ישנה חוקיות הניתנת לגילוי ע"י ניסויים מוחשיים</a:t>
            </a:r>
            <a:endParaRPr>
              <a:solidFill>
                <a:schemeClr val="dk1"/>
              </a:solidFill>
            </a:endParaRPr>
          </a:p>
          <a:p>
            <a:pPr marL="457200" lvl="0" indent="0" algn="ctr" rtl="1">
              <a:spcBef>
                <a:spcPts val="0"/>
              </a:spcBef>
              <a:spcAft>
                <a:spcPts val="0"/>
              </a:spcAft>
              <a:buClr>
                <a:schemeClr val="dk1"/>
              </a:buClr>
              <a:buSzPts val="1100"/>
              <a:buFont typeface="Arial"/>
              <a:buNone/>
            </a:pPr>
            <a:r>
              <a:rPr lang="en">
                <a:solidFill>
                  <a:schemeClr val="dk1"/>
                </a:solidFill>
              </a:rPr>
              <a:t>מה זה אומר? ההנחה היא שהטבע מתנהל לפי חוקים מסוימים שאינם משתנים. את החוקים האלה ניתן לגלות בעזרת ניסויים - לדוגמה מדידות מעבדה, ניסויים במאיץ חלקיקים, או תצפיות אסטרונומיות. הניסויים צריכים להיות כאלה שניתן לחזור עליהם שוב ושוב והתצפיות צריכות להאסף באופן שיטתי - זאת אומרת, שתהיה שיטה מוגדרת לחקירה של תופעה שאינה קשורה בפרשנות של המדען. על בסיס ניסויים אלה, ניתן גם לבחון ולקדם את מידת ההבנה שלנו של חוקי הטבע. כאשר ניסויים לא תואמים את ההבנה שלנו, זה מעיד על טעויות או חוסרים ב-״תיאוריה״, אותה מערכת חוקים שאנחנו מניחים שמתארת את הטבע. ואז אנחנו יכולים להשתמש בתוצאות הניסויים בכדי לתקן ולשפר את ההבנה שלנו. לדוגמה, כשאיינשטין פרסם את תורת היחסות הכללית, הוא גם תיאר שלושה ניסויים מאד קפדניים, שרק אם שלושתם יהיו מוצלחים, הוא יסכים לקבל את התיאוריה שהוא עצמו ניסח כנכונה. </a:t>
            </a:r>
            <a:endParaRPr>
              <a:solidFill>
                <a:schemeClr val="dk1"/>
              </a:solidFill>
            </a:endParaRPr>
          </a:p>
          <a:p>
            <a:pPr marL="0" lvl="0" indent="0" algn="ctr" rtl="1">
              <a:spcBef>
                <a:spcPts val="0"/>
              </a:spcBef>
              <a:spcAft>
                <a:spcPts val="0"/>
              </a:spcAft>
              <a:buClr>
                <a:schemeClr val="dk1"/>
              </a:buClr>
              <a:buSzPts val="1100"/>
              <a:buFont typeface="Arial"/>
              <a:buNone/>
            </a:pPr>
            <a:r>
              <a:rPr lang="en">
                <a:solidFill>
                  <a:schemeClr val="dk1"/>
                </a:solidFill>
              </a:rPr>
              <a:t>2. חוקי הטבע רשומים בשפת המתמטיקה </a:t>
            </a:r>
            <a:endParaRPr>
              <a:solidFill>
                <a:schemeClr val="dk1"/>
              </a:solidFill>
            </a:endParaRPr>
          </a:p>
          <a:p>
            <a:pPr marL="0" lvl="0" indent="0" algn="ctr" rtl="1">
              <a:spcBef>
                <a:spcPts val="0"/>
              </a:spcBef>
              <a:spcAft>
                <a:spcPts val="0"/>
              </a:spcAft>
              <a:buClr>
                <a:schemeClr val="dk1"/>
              </a:buClr>
              <a:buSzPts val="1100"/>
              <a:buFont typeface="Arial"/>
              <a:buNone/>
            </a:pPr>
            <a:r>
              <a:rPr lang="en">
                <a:solidFill>
                  <a:schemeClr val="dk1"/>
                </a:solidFill>
              </a:rPr>
              <a:t> מה זה אומר? שאת חוקי הטבע אפשר לתאר באמצעות משוואות מתמטיות. לכן, אפשר להשתמש בשפה המתמטית בשביל לתאר תופעות טבעיות. ויותר מכך, אם המשוואות נכונות, אנחנו יכולים לחקור את הטבע, להסביר את העבר ולחזות תופעות עתידיות על בסיס המשוואות הללו.</a:t>
            </a:r>
            <a:endParaRPr>
              <a:solidFill>
                <a:schemeClr val="dk1"/>
              </a:solidFill>
            </a:endParaRPr>
          </a:p>
          <a:p>
            <a:pPr marL="0" lvl="0" indent="0" algn="ctr"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d299679029_2_12:notes"/>
          <p:cNvSpPr>
            <a:spLocks noGrp="1" noRot="1" noChangeAspect="1"/>
          </p:cNvSpPr>
          <p:nvPr>
            <p:ph type="sldImg" idx="2"/>
          </p:nvPr>
        </p:nvSpPr>
        <p:spPr>
          <a:xfrm>
            <a:off x="381187"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gd299679029_2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Clr>
                <a:schemeClr val="dk1"/>
              </a:buClr>
              <a:buSzPts val="1100"/>
              <a:buFont typeface="Arial"/>
              <a:buNone/>
            </a:pPr>
            <a:r>
              <a:rPr lang="en">
                <a:solidFill>
                  <a:schemeClr val="dk1"/>
                </a:solidFill>
                <a:highlight>
                  <a:srgbClr val="FFF2CC"/>
                </a:highlight>
                <a:latin typeface="Alef"/>
                <a:ea typeface="Alef"/>
                <a:cs typeface="Alef"/>
                <a:sym typeface="Alef"/>
              </a:rPr>
              <a:t>טקסט מדובר : </a:t>
            </a:r>
            <a:endParaRPr>
              <a:solidFill>
                <a:schemeClr val="dk1"/>
              </a:solidFill>
              <a:highlight>
                <a:srgbClr val="FFF2CC"/>
              </a:highlight>
              <a:latin typeface="Alef"/>
              <a:ea typeface="Alef"/>
              <a:cs typeface="Alef"/>
              <a:sym typeface="Alef"/>
            </a:endParaRPr>
          </a:p>
          <a:p>
            <a:pPr marL="0" lvl="0" indent="0" algn="ctr" rtl="1">
              <a:spcBef>
                <a:spcPts val="0"/>
              </a:spcBef>
              <a:spcAft>
                <a:spcPts val="0"/>
              </a:spcAft>
              <a:buClr>
                <a:schemeClr val="dk1"/>
              </a:buClr>
              <a:buSzPts val="1100"/>
              <a:buFont typeface="Arial"/>
              <a:buNone/>
            </a:pPr>
            <a:r>
              <a:rPr lang="en" b="1">
                <a:solidFill>
                  <a:schemeClr val="dk1"/>
                </a:solidFill>
                <a:latin typeface="Alef"/>
                <a:ea typeface="Alef"/>
                <a:cs typeface="Alef"/>
                <a:sym typeface="Alef"/>
              </a:rPr>
              <a:t>עריכת  המרצה</a:t>
            </a:r>
            <a:r>
              <a:rPr lang="en">
                <a:solidFill>
                  <a:schemeClr val="dk1"/>
                </a:solidFill>
                <a:latin typeface="Alef"/>
                <a:ea typeface="Alef"/>
                <a:cs typeface="Alef"/>
                <a:sym typeface="Alef"/>
              </a:rPr>
              <a:t> :</a:t>
            </a:r>
            <a:br>
              <a:rPr lang="en">
                <a:solidFill>
                  <a:schemeClr val="dk1"/>
                </a:solidFill>
                <a:latin typeface="Alef"/>
                <a:ea typeface="Alef"/>
                <a:cs typeface="Alef"/>
                <a:sym typeface="Alef"/>
              </a:rPr>
            </a:br>
            <a:r>
              <a:rPr lang="en">
                <a:solidFill>
                  <a:schemeClr val="dk1"/>
                </a:solidFill>
                <a:latin typeface="Alef"/>
                <a:ea typeface="Alef"/>
                <a:cs typeface="Alef"/>
                <a:sym typeface="Alef"/>
              </a:rPr>
              <a:t>ניקח לדוגמה את הניסוי המפורסם של מגדל פיזה:</a:t>
            </a:r>
            <a:endParaRPr>
              <a:solidFill>
                <a:schemeClr val="dk1"/>
              </a:solidFill>
              <a:latin typeface="Alef"/>
              <a:ea typeface="Alef"/>
              <a:cs typeface="Alef"/>
              <a:sym typeface="Alef"/>
            </a:endParaRPr>
          </a:p>
          <a:p>
            <a:pPr marL="0" lvl="0" indent="0" algn="ctr" rtl="1">
              <a:spcBef>
                <a:spcPts val="0"/>
              </a:spcBef>
              <a:spcAft>
                <a:spcPts val="0"/>
              </a:spcAft>
              <a:buClr>
                <a:schemeClr val="dk1"/>
              </a:buClr>
              <a:buSzPts val="1100"/>
              <a:buFont typeface="Arial"/>
              <a:buNone/>
            </a:pPr>
            <a:r>
              <a:rPr lang="en">
                <a:solidFill>
                  <a:schemeClr val="dk1"/>
                </a:solidFill>
                <a:latin typeface="Alef"/>
                <a:ea typeface="Alef"/>
                <a:cs typeface="Alef"/>
                <a:sym typeface="Alef"/>
              </a:rPr>
              <a:t>ניסויים שגליליאו ערך במעבדה הובילו אותו למסקנה שהוא גילה חוק טבע: מהירות הנפילה של גופים שונים אינה תלויה במשקל שלהם. האגדה מספרת שכדי לבחון את הטענה הזו, גלילאו הפיל שני כדורי תותח במשקלים שונים מראש המגדל. גלילאו רצה להוכיח שמהירותם של גופים נופלים אינה תלויה במשקל שלהם - שכדורי התותח ינחתו על הקרקע באותו הזמן על אף משקלם השונה. הניסוי נועד גם להפריך את הטענה של אריסטו, הפילוסוף היווני שטען, כ 800 שנה לפני, שמהירות נפילתם של גופים כן תלויה במשקלם. את חוק הגופים הנופלים שלו הוא הגדיר באמצעות משוואות מתמטיות - זה היה חדשני. בימיו של גלילאו המתמטיקה התפתחה מאוד עמדו לרשותו כלים מתמטיים שחוקרים שקדמו לו לא יכלו להשתמש בהם. הנה המשוואה שבאמצעותה ניסח גלילאו את החוק</a:t>
            </a:r>
            <a:endParaRPr>
              <a:solidFill>
                <a:schemeClr val="dk1"/>
              </a:solidFill>
              <a:latin typeface="Alef"/>
              <a:ea typeface="Alef"/>
              <a:cs typeface="Alef"/>
              <a:sym typeface="Alef"/>
            </a:endParaRPr>
          </a:p>
          <a:p>
            <a:pPr marL="0" lvl="0" indent="0" algn="ctr" rtl="1">
              <a:spcBef>
                <a:spcPts val="0"/>
              </a:spcBef>
              <a:spcAft>
                <a:spcPts val="0"/>
              </a:spcAft>
              <a:buClr>
                <a:schemeClr val="dk1"/>
              </a:buClr>
              <a:buSzPts val="1100"/>
              <a:buFont typeface="Arial"/>
              <a:buNone/>
            </a:pPr>
            <a:r>
              <a:rPr lang="en">
                <a:solidFill>
                  <a:schemeClr val="dk1"/>
                </a:solidFill>
                <a:latin typeface="Alef"/>
                <a:ea typeface="Alef"/>
                <a:cs typeface="Alef"/>
                <a:sym typeface="Alef"/>
              </a:rPr>
              <a:t>הניסוי (שלא בטוח אם אכן נערך כך בכלל) הוא אבן דרך בהתפתחות המדע המודרני ומגלם את העקרונות שגלילאו ניסח: </a:t>
            </a:r>
            <a:endParaRPr>
              <a:solidFill>
                <a:schemeClr val="dk1"/>
              </a:solidFill>
              <a:latin typeface="Alef"/>
              <a:ea typeface="Alef"/>
              <a:cs typeface="Alef"/>
              <a:sym typeface="Alef"/>
            </a:endParaRPr>
          </a:p>
          <a:p>
            <a:pPr marL="0" lvl="0" indent="0" algn="ctr" rtl="1">
              <a:spcBef>
                <a:spcPts val="0"/>
              </a:spcBef>
              <a:spcAft>
                <a:spcPts val="0"/>
              </a:spcAft>
              <a:buClr>
                <a:schemeClr val="dk1"/>
              </a:buClr>
              <a:buSzPts val="1100"/>
              <a:buFont typeface="Arial"/>
              <a:buNone/>
            </a:pPr>
            <a:r>
              <a:rPr lang="en">
                <a:solidFill>
                  <a:schemeClr val="dk1"/>
                </a:solidFill>
                <a:latin typeface="Alef"/>
                <a:ea typeface="Alef"/>
                <a:cs typeface="Alef"/>
                <a:sym typeface="Alef"/>
              </a:rPr>
              <a:t>ניסוי מוחשי שניתן לערוך בשיטתיות ולחזור עליו</a:t>
            </a:r>
            <a:endParaRPr>
              <a:solidFill>
                <a:schemeClr val="dk1"/>
              </a:solidFill>
              <a:latin typeface="Alef"/>
              <a:ea typeface="Alef"/>
              <a:cs typeface="Alef"/>
              <a:sym typeface="Alef"/>
            </a:endParaRPr>
          </a:p>
          <a:p>
            <a:pPr marL="0" lvl="0" indent="0" algn="ctr" rtl="1">
              <a:spcBef>
                <a:spcPts val="0"/>
              </a:spcBef>
              <a:spcAft>
                <a:spcPts val="0"/>
              </a:spcAft>
              <a:buClr>
                <a:schemeClr val="dk1"/>
              </a:buClr>
              <a:buSzPts val="1100"/>
              <a:buFont typeface="Arial"/>
              <a:buNone/>
            </a:pPr>
            <a:r>
              <a:rPr lang="en">
                <a:solidFill>
                  <a:schemeClr val="dk1"/>
                </a:solidFill>
                <a:latin typeface="Alef"/>
                <a:ea typeface="Alef"/>
                <a:cs typeface="Alef"/>
                <a:sym typeface="Alef"/>
              </a:rPr>
              <a:t>חוק הגופים הנופלים מנוסח כמשוואה מתמטית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d299679029_2_1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4" name="Google Shape;594;gd299679029_2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Clr>
                <a:schemeClr val="dk1"/>
              </a:buClr>
              <a:buSzPts val="1100"/>
              <a:buFont typeface="Arial"/>
              <a:buNone/>
            </a:pPr>
            <a:r>
              <a:rPr lang="en">
                <a:solidFill>
                  <a:schemeClr val="dk1"/>
                </a:solidFill>
                <a:highlight>
                  <a:srgbClr val="FFF2CC"/>
                </a:highlight>
                <a:latin typeface="Alef"/>
                <a:ea typeface="Alef"/>
                <a:cs typeface="Alef"/>
                <a:sym typeface="Alef"/>
              </a:rPr>
              <a:t>טקסט מדובר : </a:t>
            </a:r>
            <a:endParaRPr>
              <a:solidFill>
                <a:schemeClr val="dk1"/>
              </a:solidFill>
              <a:highlight>
                <a:srgbClr val="FFF2CC"/>
              </a:highlight>
              <a:latin typeface="Alef"/>
              <a:ea typeface="Alef"/>
              <a:cs typeface="Alef"/>
              <a:sym typeface="Alef"/>
            </a:endParaRPr>
          </a:p>
          <a:p>
            <a:pPr marL="0" lvl="0" indent="0" algn="ctr" rtl="1">
              <a:spcBef>
                <a:spcPts val="0"/>
              </a:spcBef>
              <a:spcAft>
                <a:spcPts val="0"/>
              </a:spcAft>
              <a:buClr>
                <a:schemeClr val="dk1"/>
              </a:buClr>
              <a:buSzPts val="1100"/>
              <a:buFont typeface="Arial"/>
              <a:buNone/>
            </a:pPr>
            <a:r>
              <a:rPr lang="en" b="1">
                <a:solidFill>
                  <a:schemeClr val="dk1"/>
                </a:solidFill>
                <a:latin typeface="Alef"/>
                <a:ea typeface="Alef"/>
                <a:cs typeface="Alef"/>
                <a:sym typeface="Alef"/>
              </a:rPr>
              <a:t>עריכת  המרצה</a:t>
            </a:r>
            <a:r>
              <a:rPr lang="en">
                <a:solidFill>
                  <a:schemeClr val="dk1"/>
                </a:solidFill>
                <a:latin typeface="Alef"/>
                <a:ea typeface="Alef"/>
                <a:cs typeface="Alef"/>
                <a:sym typeface="Alef"/>
              </a:rPr>
              <a:t> :</a:t>
            </a:r>
            <a:br>
              <a:rPr lang="en">
                <a:solidFill>
                  <a:schemeClr val="dk1"/>
                </a:solidFill>
                <a:latin typeface="Alef"/>
                <a:ea typeface="Alef"/>
                <a:cs typeface="Alef"/>
                <a:sym typeface="Alef"/>
              </a:rPr>
            </a:br>
            <a:r>
              <a:rPr lang="en">
                <a:solidFill>
                  <a:schemeClr val="dk1"/>
                </a:solidFill>
              </a:rPr>
              <a:t>מודל מדעי הוא אוסף חוקים והנחות, הבאים לתאר תופעה מסויימת. המודל יכול להיות פשוט ומינימליסטי, כמו נוסחת הגופים הנופלים של גליליאו. אבל הוא גם יכול להיות מורכב מאד, עם משוואות מתמטיות מאד מסובכות -- וזהו המצב במודלים של אקלים. אבל למה? למה מודלים של אקלים כל כך מורכבים?</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d299679029_2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Clr>
                <a:schemeClr val="dk1"/>
              </a:buClr>
              <a:buSzPts val="1100"/>
              <a:buFont typeface="Arial"/>
              <a:buNone/>
            </a:pPr>
            <a:r>
              <a:rPr lang="en">
                <a:solidFill>
                  <a:schemeClr val="dk1"/>
                </a:solidFill>
                <a:highlight>
                  <a:srgbClr val="FFF2CC"/>
                </a:highlight>
                <a:latin typeface="Alef"/>
                <a:ea typeface="Alef"/>
                <a:cs typeface="Alef"/>
                <a:sym typeface="Alef"/>
              </a:rPr>
              <a:t>טקסט מדובר : </a:t>
            </a:r>
            <a:endParaRPr>
              <a:solidFill>
                <a:schemeClr val="dk1"/>
              </a:solidFill>
              <a:highlight>
                <a:srgbClr val="FFF2CC"/>
              </a:highlight>
              <a:latin typeface="Alef"/>
              <a:ea typeface="Alef"/>
              <a:cs typeface="Alef"/>
              <a:sym typeface="Alef"/>
            </a:endParaRPr>
          </a:p>
          <a:p>
            <a:pPr marL="0" lvl="0" indent="0" algn="ctr" rtl="1">
              <a:spcBef>
                <a:spcPts val="0"/>
              </a:spcBef>
              <a:spcAft>
                <a:spcPts val="0"/>
              </a:spcAft>
              <a:buClr>
                <a:schemeClr val="dk1"/>
              </a:buClr>
              <a:buSzPts val="1100"/>
              <a:buFont typeface="Arial"/>
              <a:buNone/>
            </a:pPr>
            <a:r>
              <a:rPr lang="en" b="1">
                <a:solidFill>
                  <a:schemeClr val="dk1"/>
                </a:solidFill>
                <a:latin typeface="Alef"/>
                <a:ea typeface="Alef"/>
                <a:cs typeface="Alef"/>
                <a:sym typeface="Alef"/>
              </a:rPr>
              <a:t>עריכת  המרצה</a:t>
            </a:r>
            <a:r>
              <a:rPr lang="en">
                <a:solidFill>
                  <a:schemeClr val="dk1"/>
                </a:solidFill>
                <a:latin typeface="Alef"/>
                <a:ea typeface="Alef"/>
                <a:cs typeface="Alef"/>
                <a:sym typeface="Alef"/>
              </a:rPr>
              <a:t> :</a:t>
            </a:r>
            <a:br>
              <a:rPr lang="en">
                <a:solidFill>
                  <a:schemeClr val="dk1"/>
                </a:solidFill>
                <a:latin typeface="Alef"/>
                <a:ea typeface="Alef"/>
                <a:cs typeface="Alef"/>
                <a:sym typeface="Alef"/>
              </a:rPr>
            </a:br>
            <a:r>
              <a:rPr lang="en">
                <a:solidFill>
                  <a:schemeClr val="dk1"/>
                </a:solidFill>
                <a:latin typeface="Alef"/>
                <a:ea typeface="Alef"/>
                <a:cs typeface="Alef"/>
                <a:sym typeface="Alef"/>
              </a:rPr>
              <a:t> אז בואו ננסה להבין </a:t>
            </a:r>
            <a:r>
              <a:rPr lang="en">
                <a:solidFill>
                  <a:schemeClr val="dk1"/>
                </a:solidFill>
              </a:rPr>
              <a:t>מהו אקלים? במה הוא שונה ממזג אוויר?</a:t>
            </a:r>
            <a:endParaRPr>
              <a:solidFill>
                <a:schemeClr val="dk1"/>
              </a:solidFill>
            </a:endParaRPr>
          </a:p>
          <a:p>
            <a:pPr marL="0" lvl="0" indent="0" algn="ctr" rtl="1">
              <a:spcBef>
                <a:spcPts val="0"/>
              </a:spcBef>
              <a:spcAft>
                <a:spcPts val="0"/>
              </a:spcAft>
              <a:buClr>
                <a:schemeClr val="dk1"/>
              </a:buClr>
              <a:buSzPts val="1100"/>
              <a:buFont typeface="Arial"/>
              <a:buNone/>
            </a:pPr>
            <a:r>
              <a:rPr lang="en">
                <a:solidFill>
                  <a:schemeClr val="dk1"/>
                </a:solidFill>
              </a:rPr>
              <a:t>באנגלית ישנה הגדרה קצרה וקולעת:</a:t>
            </a:r>
            <a:endParaRPr>
              <a:solidFill>
                <a:schemeClr val="dk1"/>
              </a:solidFill>
            </a:endParaRPr>
          </a:p>
          <a:p>
            <a:pPr marL="0" lvl="0" indent="0" algn="ctr" rtl="1">
              <a:spcBef>
                <a:spcPts val="0"/>
              </a:spcBef>
              <a:spcAft>
                <a:spcPts val="0"/>
              </a:spcAft>
              <a:buClr>
                <a:schemeClr val="dk1"/>
              </a:buClr>
              <a:buSzPts val="1100"/>
              <a:buFont typeface="Arial"/>
              <a:buNone/>
            </a:pPr>
            <a:r>
              <a:rPr lang="en">
                <a:solidFill>
                  <a:schemeClr val="dk1"/>
                </a:solidFill>
              </a:rPr>
              <a:t>Climate is what you expect. Weather is what you get.</a:t>
            </a:r>
            <a:endParaRPr>
              <a:solidFill>
                <a:schemeClr val="dk1"/>
              </a:solidFill>
            </a:endParaRPr>
          </a:p>
          <a:p>
            <a:pPr marL="0" lvl="0" indent="0" algn="ctr" rtl="1">
              <a:spcBef>
                <a:spcPts val="0"/>
              </a:spcBef>
              <a:spcAft>
                <a:spcPts val="0"/>
              </a:spcAft>
              <a:buClr>
                <a:schemeClr val="dk1"/>
              </a:buClr>
              <a:buSzPts val="1100"/>
              <a:buFont typeface="Arial"/>
              <a:buNone/>
            </a:pPr>
            <a:r>
              <a:rPr lang="en">
                <a:solidFill>
                  <a:schemeClr val="dk1"/>
                </a:solidFill>
              </a:rPr>
              <a:t>במילים אחרות, מזג אוויר הוא התנאים שאנו מרגישים בזמן ובמקום נתון, גשם, סופת שלג, שרב וכן הלאה. אקלים הוא הסטטיסטיקה של מערכות מזג אוויר. זאת אומרת, הטמפרטורה הממוצעת בקיץ, כמות הגשם הממוצעת בחורף, התדירות הממוצעת של סופות שלג בירושלים. זאת אומרת, לא המערכת הספציפית אלא התכונות הממוצעות של הרבה מערכות מזג אוויר. </a:t>
            </a:r>
            <a:endParaRPr>
              <a:solidFill>
                <a:schemeClr val="dk1"/>
              </a:solidFill>
            </a:endParaRPr>
          </a:p>
          <a:p>
            <a:pPr marL="0" lvl="0" indent="0" algn="ctr" rtl="1">
              <a:spcBef>
                <a:spcPts val="0"/>
              </a:spcBef>
              <a:spcAft>
                <a:spcPts val="0"/>
              </a:spcAft>
              <a:buClr>
                <a:schemeClr val="dk1"/>
              </a:buClr>
              <a:buSzPts val="1100"/>
              <a:buFont typeface="Arial"/>
              <a:buNone/>
            </a:pPr>
            <a:endParaRPr>
              <a:solidFill>
                <a:schemeClr val="dk1"/>
              </a:solidFill>
            </a:endParaRPr>
          </a:p>
          <a:p>
            <a:pPr marL="0" lvl="0" indent="0" algn="ctr" rtl="1">
              <a:spcBef>
                <a:spcPts val="0"/>
              </a:spcBef>
              <a:spcAft>
                <a:spcPts val="0"/>
              </a:spcAft>
              <a:buClr>
                <a:schemeClr val="dk1"/>
              </a:buClr>
              <a:buSzPts val="1100"/>
              <a:buFont typeface="Arial"/>
              <a:buNone/>
            </a:pPr>
            <a:r>
              <a:rPr lang="en">
                <a:solidFill>
                  <a:schemeClr val="dk1"/>
                </a:solidFill>
              </a:rPr>
              <a:t>מערכת האקלים, היות והיא מורכבת מכל מערכות הטבע בכדור הארץ, היא למעשה מערכת של מערכות, עם מורכבות עצומה:</a:t>
            </a:r>
            <a:endParaRPr>
              <a:solidFill>
                <a:schemeClr val="dk1"/>
              </a:solidFill>
            </a:endParaRPr>
          </a:p>
          <a:p>
            <a:pPr marL="0" lvl="0" indent="0" algn="ctr" rtl="1">
              <a:spcBef>
                <a:spcPts val="0"/>
              </a:spcBef>
              <a:spcAft>
                <a:spcPts val="0"/>
              </a:spcAft>
              <a:buClr>
                <a:schemeClr val="dk1"/>
              </a:buClr>
              <a:buSzPts val="1100"/>
              <a:buFont typeface="Arial"/>
              <a:buNone/>
            </a:pPr>
            <a:endParaRPr>
              <a:solidFill>
                <a:schemeClr val="dk1"/>
              </a:solidFill>
            </a:endParaRPr>
          </a:p>
          <a:p>
            <a:pPr marL="0" lvl="0" indent="0" algn="ctr" rtl="1">
              <a:spcBef>
                <a:spcPts val="0"/>
              </a:spcBef>
              <a:spcAft>
                <a:spcPts val="0"/>
              </a:spcAft>
              <a:buClr>
                <a:schemeClr val="dk1"/>
              </a:buClr>
              <a:buSzPts val="1100"/>
              <a:buFont typeface="Arial"/>
              <a:buNone/>
            </a:pPr>
            <a:r>
              <a:rPr lang="en">
                <a:solidFill>
                  <a:schemeClr val="dk1"/>
                </a:solidFill>
              </a:rPr>
              <a:t>האוקיאנוסים, האטמוספירה, פני קרקע, עננים וקרחונים, כולם משפיעים ומושפעים ממערכת האקלים. מעבר לכך, בגלל ההשפעות ההדדיות של המערכות השונות, במערכת האקלים ישנם משובים (פידבקים) שיכולים להיות חיוביים או שליליים. משובים חיוביים מובילים להעצמה של שינויים קטנים דרך מעין אפקט דומינו אקלימי של מערכות שונות. משובים שליליים מובילים לבלימה ודיכוי של שינויים המתפתחים במערכת. דוגמה למשוב חיובי היא ירידה בכמות הקרחונים בכדור הארץ כתוצאה מהתחממות גלובלית. קרחונים הם לבנים, ולכן הם מחזירים את קרני השמש לחלל וכך הם מקררים את כדור הארץ. ככל שיש פחות קרחונים, כך יותר קרינת שמש מגיעה לכדור, מה שמוביל להתחממות נוספת ולפחות קרחונים, וכן הלאה. דוגמה למשוב שלילי הוא היכולת של צמחים לספוג פחמן דו חמצני. ככל שיש יותר פחמן דו חמצני באוויר, צמחים גדלים יותר וסופגים יותר ממנו, ועל הדרך גם שומרים עלינו.  </a:t>
            </a:r>
            <a:endParaRPr>
              <a:solidFill>
                <a:schemeClr val="dk1"/>
              </a:solidFill>
            </a:endParaRPr>
          </a:p>
          <a:p>
            <a:pPr marL="0" lvl="0" indent="0" algn="ctr" rtl="1">
              <a:spcBef>
                <a:spcPts val="0"/>
              </a:spcBef>
              <a:spcAft>
                <a:spcPts val="0"/>
              </a:spcAft>
              <a:buClr>
                <a:schemeClr val="dk1"/>
              </a:buClr>
              <a:buSzPts val="1100"/>
              <a:buFont typeface="Arial"/>
              <a:buNone/>
            </a:pPr>
            <a:endParaRPr>
              <a:solidFill>
                <a:schemeClr val="dk1"/>
              </a:solidFill>
            </a:endParaRPr>
          </a:p>
          <a:p>
            <a:pPr marL="0" lvl="0" indent="0" algn="ctr" rtl="1">
              <a:spcBef>
                <a:spcPts val="0"/>
              </a:spcBef>
              <a:spcAft>
                <a:spcPts val="0"/>
              </a:spcAft>
              <a:buClr>
                <a:schemeClr val="dk1"/>
              </a:buClr>
              <a:buSzPts val="1100"/>
              <a:buFont typeface="Arial"/>
              <a:buNone/>
            </a:pPr>
            <a:r>
              <a:rPr lang="en">
                <a:solidFill>
                  <a:schemeClr val="dk1"/>
                </a:solidFill>
              </a:rPr>
              <a:t>המשובים מובילים לכך ששינויים קטנים יכולים להוביל להשפעה עצומה או לחלופין שלשינויים גדולים לא תהיה השפעה כלל. לכן, כל כך קשה לחזות שינויים אקלימיים.</a:t>
            </a:r>
            <a:endParaRPr>
              <a:solidFill>
                <a:schemeClr val="dk1"/>
              </a:solidFill>
            </a:endParaRPr>
          </a:p>
          <a:p>
            <a:pPr marL="0" lvl="0" indent="0" algn="ctr" rtl="1">
              <a:spcBef>
                <a:spcPts val="0"/>
              </a:spcBef>
              <a:spcAft>
                <a:spcPts val="0"/>
              </a:spcAft>
              <a:buClr>
                <a:schemeClr val="dk1"/>
              </a:buClr>
              <a:buSzPts val="1100"/>
              <a:buFont typeface="Arial"/>
              <a:buNone/>
            </a:pPr>
            <a:r>
              <a:rPr lang="en">
                <a:solidFill>
                  <a:schemeClr val="dk1"/>
                </a:solidFill>
              </a:rPr>
              <a:t>אז עכשיו, שאנחנו מבינים מהו מודל, ומהו אקלים,</a:t>
            </a:r>
            <a:endParaRPr>
              <a:solidFill>
                <a:schemeClr val="dk1"/>
              </a:solidFill>
            </a:endParaRPr>
          </a:p>
          <a:p>
            <a:pPr marL="0" lvl="0" indent="0" algn="ctr" rtl="1">
              <a:spcBef>
                <a:spcPts val="0"/>
              </a:spcBef>
              <a:spcAft>
                <a:spcPts val="0"/>
              </a:spcAft>
              <a:buClr>
                <a:schemeClr val="dk1"/>
              </a:buClr>
              <a:buSzPts val="1100"/>
              <a:buFont typeface="Arial"/>
              <a:buNone/>
            </a:pPr>
            <a:r>
              <a:rPr lang="en">
                <a:solidFill>
                  <a:schemeClr val="dk1"/>
                </a:solidFill>
              </a:rPr>
              <a:t>איך יוצרים מודל מתמטי של מערכת מורכבת כל כך?</a:t>
            </a:r>
            <a:endParaRPr>
              <a:solidFill>
                <a:schemeClr val="dk1"/>
              </a:solidFill>
            </a:endParaRPr>
          </a:p>
          <a:p>
            <a:pPr marL="0" lvl="0" indent="0" algn="ctr" rtl="1">
              <a:spcBef>
                <a:spcPts val="0"/>
              </a:spcBef>
              <a:spcAft>
                <a:spcPts val="0"/>
              </a:spcAft>
              <a:buClr>
                <a:schemeClr val="dk1"/>
              </a:buClr>
              <a:buSzPts val="1100"/>
              <a:buFont typeface="Arial"/>
              <a:buNone/>
            </a:pPr>
            <a:endParaRPr>
              <a:solidFill>
                <a:schemeClr val="dk1"/>
              </a:solidFill>
            </a:endParaRPr>
          </a:p>
          <a:p>
            <a:pPr marL="0" lvl="0" indent="0" algn="ctr" rtl="1">
              <a:spcBef>
                <a:spcPts val="0"/>
              </a:spcBef>
              <a:spcAft>
                <a:spcPts val="0"/>
              </a:spcAft>
              <a:buClr>
                <a:schemeClr val="dk1"/>
              </a:buClr>
              <a:buSzPts val="1100"/>
              <a:buFont typeface="Arial"/>
              <a:buNone/>
            </a:pPr>
            <a:endParaRPr>
              <a:solidFill>
                <a:schemeClr val="dk1"/>
              </a:solidFill>
            </a:endParaRPr>
          </a:p>
          <a:p>
            <a:pPr marL="0" lvl="0" indent="0" algn="ctr" rtl="1">
              <a:spcBef>
                <a:spcPts val="0"/>
              </a:spcBef>
              <a:spcAft>
                <a:spcPts val="0"/>
              </a:spcAft>
              <a:buClr>
                <a:schemeClr val="dk1"/>
              </a:buClr>
              <a:buSzPts val="1100"/>
              <a:buFont typeface="Arial"/>
              <a:buNone/>
            </a:pPr>
            <a:br>
              <a:rPr lang="en">
                <a:solidFill>
                  <a:schemeClr val="dk1"/>
                </a:solidFill>
                <a:latin typeface="Alef"/>
                <a:ea typeface="Alef"/>
                <a:cs typeface="Alef"/>
                <a:sym typeface="Alef"/>
              </a:rPr>
            </a:br>
            <a:r>
              <a:rPr lang="en">
                <a:solidFill>
                  <a:schemeClr val="dk1"/>
                </a:solidFill>
                <a:latin typeface="Alef"/>
                <a:ea typeface="Alef"/>
                <a:cs typeface="Alef"/>
                <a:sym typeface="Alef"/>
              </a:rPr>
              <a:t>------------------------------------------------------</a:t>
            </a:r>
            <a:endParaRPr>
              <a:solidFill>
                <a:schemeClr val="dk1"/>
              </a:solidFill>
              <a:latin typeface="Alef"/>
              <a:ea typeface="Alef"/>
              <a:cs typeface="Alef"/>
              <a:sym typeface="Alef"/>
            </a:endParaRPr>
          </a:p>
          <a:p>
            <a:pPr marL="0" lvl="0" indent="0" algn="ctr" rtl="1">
              <a:spcBef>
                <a:spcPts val="0"/>
              </a:spcBef>
              <a:spcAft>
                <a:spcPts val="0"/>
              </a:spcAft>
              <a:buClr>
                <a:schemeClr val="dk1"/>
              </a:buClr>
              <a:buSzPts val="1100"/>
              <a:buFont typeface="Arial"/>
              <a:buNone/>
            </a:pPr>
            <a:r>
              <a:rPr lang="en">
                <a:solidFill>
                  <a:schemeClr val="dk1"/>
                </a:solidFill>
                <a:latin typeface="Alef"/>
                <a:ea typeface="Alef"/>
                <a:cs typeface="Alef"/>
                <a:sym typeface="Alef"/>
              </a:rPr>
              <a:t>גרסת רפרנס נא לא לגעת:</a:t>
            </a:r>
            <a:endParaRPr>
              <a:solidFill>
                <a:schemeClr val="dk1"/>
              </a:solidFill>
            </a:endParaRPr>
          </a:p>
          <a:p>
            <a:pPr marL="0" lvl="0" indent="0" algn="ctr" rtl="1">
              <a:spcBef>
                <a:spcPts val="0"/>
              </a:spcBef>
              <a:spcAft>
                <a:spcPts val="0"/>
              </a:spcAft>
              <a:buClr>
                <a:schemeClr val="dk1"/>
              </a:buClr>
              <a:buSzPts val="1100"/>
              <a:buFont typeface="Arial"/>
              <a:buNone/>
            </a:pPr>
            <a:r>
              <a:rPr lang="en">
                <a:solidFill>
                  <a:schemeClr val="dk1"/>
                </a:solidFill>
              </a:rPr>
              <a:t>מה זה אקלים?</a:t>
            </a:r>
            <a:endParaRPr>
              <a:solidFill>
                <a:schemeClr val="dk1"/>
              </a:solidFill>
            </a:endParaRPr>
          </a:p>
          <a:p>
            <a:pPr marL="457200" lvl="0" indent="-298450" algn="ctr" rtl="1">
              <a:spcBef>
                <a:spcPts val="0"/>
              </a:spcBef>
              <a:spcAft>
                <a:spcPts val="0"/>
              </a:spcAft>
              <a:buClr>
                <a:schemeClr val="dk1"/>
              </a:buClr>
              <a:buSzPts val="1100"/>
              <a:buAutoNum type="arabicPeriod"/>
            </a:pPr>
            <a:r>
              <a:rPr lang="en">
                <a:solidFill>
                  <a:schemeClr val="dk1"/>
                </a:solidFill>
              </a:rPr>
              <a:t>הבדל בין מזג אוויר לאקלים (מזג אוויר - התנאים בזמן ומקום נתון אקלים - תנאים ממוצעים - הממוצע של כל התנאים הספציפיים של מזג האוויר </a:t>
            </a:r>
            <a:endParaRPr>
              <a:solidFill>
                <a:schemeClr val="dk1"/>
              </a:solidFill>
            </a:endParaRPr>
          </a:p>
          <a:p>
            <a:pPr marL="0" lvl="0" indent="0" algn="ctr" rtl="1">
              <a:spcBef>
                <a:spcPts val="0"/>
              </a:spcBef>
              <a:spcAft>
                <a:spcPts val="0"/>
              </a:spcAft>
              <a:buClr>
                <a:schemeClr val="dk1"/>
              </a:buClr>
              <a:buSzPts val="1100"/>
              <a:buFont typeface="Arial"/>
              <a:buNone/>
            </a:pPr>
            <a:r>
              <a:rPr lang="en">
                <a:solidFill>
                  <a:schemeClr val="dk1"/>
                </a:solidFill>
              </a:rPr>
              <a:t>מה זה מזג האוויר? מה שאנחנו חווים - חם קר יבש לח גשום או לא</a:t>
            </a:r>
            <a:endParaRPr>
              <a:solidFill>
                <a:schemeClr val="dk1"/>
              </a:solidFill>
            </a:endParaRPr>
          </a:p>
          <a:p>
            <a:pPr marL="0" lvl="0" indent="0" algn="ctr" rtl="1">
              <a:spcBef>
                <a:spcPts val="0"/>
              </a:spcBef>
              <a:spcAft>
                <a:spcPts val="0"/>
              </a:spcAft>
              <a:buClr>
                <a:schemeClr val="dk1"/>
              </a:buClr>
              <a:buSzPts val="1100"/>
              <a:buFont typeface="Arial"/>
              <a:buNone/>
            </a:pPr>
            <a:r>
              <a:rPr lang="en">
                <a:solidFill>
                  <a:schemeClr val="dk1"/>
                </a:solidFill>
              </a:rPr>
              <a:t>אקלים הוא הסטטיסטיקה של מזג האוויר, הממוצע</a:t>
            </a:r>
            <a:endParaRPr>
              <a:solidFill>
                <a:schemeClr val="dk1"/>
              </a:solidFill>
            </a:endParaRPr>
          </a:p>
          <a:p>
            <a:pPr marL="0" lvl="0" indent="0" algn="ctr" rtl="1">
              <a:spcBef>
                <a:spcPts val="0"/>
              </a:spcBef>
              <a:spcAft>
                <a:spcPts val="0"/>
              </a:spcAft>
              <a:buClr>
                <a:schemeClr val="dk1"/>
              </a:buClr>
              <a:buSzPts val="1100"/>
              <a:buFont typeface="Arial"/>
              <a:buNone/>
            </a:pPr>
            <a:r>
              <a:rPr lang="en">
                <a:solidFill>
                  <a:schemeClr val="dk1"/>
                </a:solidFill>
              </a:rPr>
              <a:t>לא המערכת הספציפית אלא התכונות הממוצעות של הרבה מערכות מזג אוויר</a:t>
            </a:r>
            <a:endParaRPr>
              <a:solidFill>
                <a:schemeClr val="dk1"/>
              </a:solidFill>
            </a:endParaRPr>
          </a:p>
          <a:p>
            <a:pPr marL="0" lvl="0" indent="0" algn="ctr" rtl="1">
              <a:spcBef>
                <a:spcPts val="0"/>
              </a:spcBef>
              <a:spcAft>
                <a:spcPts val="0"/>
              </a:spcAft>
              <a:buClr>
                <a:schemeClr val="dk1"/>
              </a:buClr>
              <a:buSzPts val="1100"/>
              <a:buFont typeface="Arial"/>
              <a:buNone/>
            </a:pPr>
            <a:endParaRPr>
              <a:solidFill>
                <a:schemeClr val="dk1"/>
              </a:solidFill>
            </a:endParaRPr>
          </a:p>
          <a:p>
            <a:pPr marL="0" lvl="0" indent="0" algn="ctr" rtl="1">
              <a:spcBef>
                <a:spcPts val="0"/>
              </a:spcBef>
              <a:spcAft>
                <a:spcPts val="0"/>
              </a:spcAft>
              <a:buClr>
                <a:schemeClr val="dk1"/>
              </a:buClr>
              <a:buSzPts val="1100"/>
              <a:buFont typeface="Arial"/>
              <a:buNone/>
            </a:pPr>
            <a:r>
              <a:rPr lang="en">
                <a:solidFill>
                  <a:schemeClr val="dk1"/>
                </a:solidFill>
              </a:rPr>
              <a:t>מערכת האקלים היא מהמורכבות במערכות הטבעיות:</a:t>
            </a:r>
            <a:endParaRPr>
              <a:solidFill>
                <a:schemeClr val="dk1"/>
              </a:solidFill>
            </a:endParaRPr>
          </a:p>
          <a:p>
            <a:pPr marL="0" lvl="0" indent="0" algn="ctr" rtl="1">
              <a:spcBef>
                <a:spcPts val="0"/>
              </a:spcBef>
              <a:spcAft>
                <a:spcPts val="0"/>
              </a:spcAft>
              <a:buClr>
                <a:schemeClr val="dk1"/>
              </a:buClr>
              <a:buSzPts val="1100"/>
              <a:buFont typeface="Arial"/>
              <a:buNone/>
            </a:pPr>
            <a:endParaRPr>
              <a:solidFill>
                <a:schemeClr val="dk1"/>
              </a:solidFill>
            </a:endParaRPr>
          </a:p>
          <a:p>
            <a:pPr marL="0" lvl="0" indent="0" algn="ctr" rtl="1">
              <a:spcBef>
                <a:spcPts val="0"/>
              </a:spcBef>
              <a:spcAft>
                <a:spcPts val="0"/>
              </a:spcAft>
              <a:buClr>
                <a:schemeClr val="dk1"/>
              </a:buClr>
              <a:buSzPts val="1100"/>
              <a:buFont typeface="Arial"/>
              <a:buNone/>
            </a:pPr>
            <a:r>
              <a:rPr lang="en">
                <a:solidFill>
                  <a:schemeClr val="dk1"/>
                </a:solidFill>
              </a:rPr>
              <a:t>מערכת של מערכות: האוקיאנוסים, האטמוספירה, השמש, פני קרקע, והקרחונים כולם משפיעים ומושפעים ממערכת האקלים. במערכת האקלים ישנם משובים חיוביים שהם מסלולים מעגליים שממשיכים את שרשרת ההשפעות עד אינסוף (מערכת א משפיעה על מערכת ב, אשר משפיעה על מערכת ג, אשר בתורה משפיעה חזרה על מערכת א, שמשפיעה על ב….) ומשובים שליליים: משובים הבולמים שינויים אשר מתפתחים במערכת.</a:t>
            </a:r>
            <a:endParaRPr>
              <a:solidFill>
                <a:schemeClr val="dk1"/>
              </a:solidFill>
            </a:endParaRPr>
          </a:p>
          <a:p>
            <a:pPr marL="0" lvl="0" indent="0" algn="ctr" rtl="1">
              <a:spcBef>
                <a:spcPts val="0"/>
              </a:spcBef>
              <a:spcAft>
                <a:spcPts val="0"/>
              </a:spcAft>
              <a:buClr>
                <a:schemeClr val="dk1"/>
              </a:buClr>
              <a:buSzPts val="1100"/>
              <a:buFont typeface="Arial"/>
              <a:buNone/>
            </a:pPr>
            <a:endParaRPr>
              <a:solidFill>
                <a:schemeClr val="dk1"/>
              </a:solidFill>
            </a:endParaRPr>
          </a:p>
          <a:p>
            <a:pPr marL="0" lvl="0" indent="0" algn="ctr" rtl="1">
              <a:spcBef>
                <a:spcPts val="0"/>
              </a:spcBef>
              <a:spcAft>
                <a:spcPts val="0"/>
              </a:spcAft>
              <a:buClr>
                <a:schemeClr val="dk1"/>
              </a:buClr>
              <a:buSzPts val="1100"/>
              <a:buFont typeface="Arial"/>
              <a:buNone/>
            </a:pPr>
            <a:r>
              <a:rPr lang="en">
                <a:solidFill>
                  <a:schemeClr val="dk1"/>
                </a:solidFill>
              </a:rPr>
              <a:t>המשובים מובילים לכך ששינויים קטנים יכולים להוביל להשפעה עצומה או לחלופין שלשינויים לא תהיה השפעה כלל.</a:t>
            </a:r>
            <a:endParaRPr>
              <a:solidFill>
                <a:schemeClr val="dk1"/>
              </a:solidFill>
            </a:endParaRPr>
          </a:p>
          <a:p>
            <a:pPr marL="0" lvl="0" indent="0" algn="ctr" rtl="1">
              <a:spcBef>
                <a:spcPts val="0"/>
              </a:spcBef>
              <a:spcAft>
                <a:spcPts val="0"/>
              </a:spcAft>
              <a:buClr>
                <a:schemeClr val="dk1"/>
              </a:buClr>
              <a:buSzPts val="1100"/>
              <a:buFont typeface="Arial"/>
              <a:buNone/>
            </a:pPr>
            <a:endParaRPr>
              <a:solidFill>
                <a:schemeClr val="dk1"/>
              </a:solidFill>
            </a:endParaRPr>
          </a:p>
          <a:p>
            <a:pPr marL="0" lvl="0" indent="0" algn="ctr" rtl="1">
              <a:spcBef>
                <a:spcPts val="0"/>
              </a:spcBef>
              <a:spcAft>
                <a:spcPts val="0"/>
              </a:spcAft>
              <a:buClr>
                <a:schemeClr val="dk1"/>
              </a:buClr>
              <a:buSzPts val="1100"/>
              <a:buFont typeface="Arial"/>
              <a:buNone/>
            </a:pPr>
            <a:r>
              <a:rPr lang="en">
                <a:solidFill>
                  <a:schemeClr val="dk1"/>
                </a:solidFill>
              </a:rPr>
              <a:t>איך יוצרים מודל (מופשט, מתמטי, פתיר, מדוייק) של מערכת מורכבת כל כך?</a:t>
            </a:r>
            <a:endParaRPr>
              <a:solidFill>
                <a:schemeClr val="dk1"/>
              </a:solidFill>
            </a:endParaRPr>
          </a:p>
          <a:p>
            <a:pPr marL="0" lvl="0" indent="0" algn="ctr" rtl="1">
              <a:spcBef>
                <a:spcPts val="0"/>
              </a:spcBef>
              <a:spcAft>
                <a:spcPts val="0"/>
              </a:spcAft>
              <a:buClr>
                <a:schemeClr val="dk1"/>
              </a:buClr>
              <a:buSzPts val="1100"/>
              <a:buFont typeface="Arial"/>
              <a:buNone/>
            </a:pPr>
            <a:endParaRPr>
              <a:solidFill>
                <a:schemeClr val="dk1"/>
              </a:solidFill>
            </a:endParaRPr>
          </a:p>
          <a:p>
            <a:pPr marL="0" lvl="0" indent="0" algn="ctr" rtl="1">
              <a:spcBef>
                <a:spcPts val="0"/>
              </a:spcBef>
              <a:spcAft>
                <a:spcPts val="0"/>
              </a:spcAft>
              <a:buClr>
                <a:schemeClr val="dk1"/>
              </a:buClr>
              <a:buSzPts val="1100"/>
              <a:buFont typeface="Arial"/>
              <a:buNone/>
            </a:pPr>
            <a:endParaRPr>
              <a:solidFill>
                <a:schemeClr val="dk1"/>
              </a:solidFill>
            </a:endParaRPr>
          </a:p>
          <a:p>
            <a:pPr marL="0" lvl="0" indent="0" algn="ctr" rtl="0">
              <a:spcBef>
                <a:spcPts val="0"/>
              </a:spcBef>
              <a:spcAft>
                <a:spcPts val="0"/>
              </a:spcAft>
              <a:buNone/>
            </a:pPr>
            <a:endParaRPr/>
          </a:p>
        </p:txBody>
      </p:sp>
      <p:sp>
        <p:nvSpPr>
          <p:cNvPr id="599" name="Google Shape;599;gd299679029_2_2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d299679029_2_24:notes"/>
          <p:cNvSpPr>
            <a:spLocks noGrp="1" noRot="1" noChangeAspect="1"/>
          </p:cNvSpPr>
          <p:nvPr>
            <p:ph type="sldImg" idx="2"/>
          </p:nvPr>
        </p:nvSpPr>
        <p:spPr>
          <a:xfrm>
            <a:off x="381187"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4" name="Google Shape;604;gd299679029_2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Clr>
                <a:schemeClr val="dk1"/>
              </a:buClr>
              <a:buSzPts val="1100"/>
              <a:buFont typeface="Arial"/>
              <a:buNone/>
            </a:pPr>
            <a:r>
              <a:rPr lang="en">
                <a:solidFill>
                  <a:schemeClr val="dk1"/>
                </a:solidFill>
                <a:highlight>
                  <a:srgbClr val="FFF2CC"/>
                </a:highlight>
                <a:latin typeface="Alef"/>
                <a:ea typeface="Alef"/>
                <a:cs typeface="Alef"/>
                <a:sym typeface="Alef"/>
              </a:rPr>
              <a:t>טקסט מדובר : </a:t>
            </a:r>
            <a:endParaRPr>
              <a:solidFill>
                <a:schemeClr val="dk1"/>
              </a:solidFill>
              <a:highlight>
                <a:srgbClr val="FFF2CC"/>
              </a:highlight>
              <a:latin typeface="Alef"/>
              <a:ea typeface="Alef"/>
              <a:cs typeface="Alef"/>
              <a:sym typeface="Alef"/>
            </a:endParaRPr>
          </a:p>
          <a:p>
            <a:pPr marL="0" lvl="0" indent="0" algn="ctr" rtl="1">
              <a:spcBef>
                <a:spcPts val="0"/>
              </a:spcBef>
              <a:spcAft>
                <a:spcPts val="0"/>
              </a:spcAft>
              <a:buClr>
                <a:schemeClr val="dk1"/>
              </a:buClr>
              <a:buSzPts val="1100"/>
              <a:buFont typeface="Arial"/>
              <a:buNone/>
            </a:pPr>
            <a:r>
              <a:rPr lang="en" b="1">
                <a:solidFill>
                  <a:schemeClr val="dk1"/>
                </a:solidFill>
                <a:latin typeface="Alef"/>
                <a:ea typeface="Alef"/>
                <a:cs typeface="Alef"/>
                <a:sym typeface="Alef"/>
              </a:rPr>
              <a:t>עריכת  המרצה</a:t>
            </a:r>
            <a:r>
              <a:rPr lang="en">
                <a:solidFill>
                  <a:schemeClr val="dk1"/>
                </a:solidFill>
                <a:latin typeface="Alef"/>
                <a:ea typeface="Alef"/>
                <a:cs typeface="Alef"/>
                <a:sym typeface="Alef"/>
              </a:rPr>
              <a:t> :</a:t>
            </a:r>
            <a:br>
              <a:rPr lang="en">
                <a:solidFill>
                  <a:schemeClr val="dk1"/>
                </a:solidFill>
                <a:latin typeface="Alef"/>
                <a:ea typeface="Alef"/>
                <a:cs typeface="Alef"/>
                <a:sym typeface="Alef"/>
              </a:rPr>
            </a:br>
            <a:r>
              <a:rPr lang="en">
                <a:solidFill>
                  <a:schemeClr val="dk1"/>
                </a:solidFill>
                <a:latin typeface="Alef"/>
                <a:ea typeface="Alef"/>
                <a:cs typeface="Alef"/>
                <a:sym typeface="Alef"/>
              </a:rPr>
              <a:t>אז כבר ראינו שמערכת האקלים מורכבת משלל מערכות שונות. ניקח כדוגמה את תנועת האוויר באטמוספירה ובאוקיאנוסים. נרצה לתאר אותם על ידי משוואות. הראשון שתיאר את המשוואות האלה על בסיס חוקי ניוטון, לפני מאה שנה בערך, היה פיזיקאי ומטאורולוג נורווגי בשם וילהלם ביירקנס. הוא ניסח משוואות ראשוניות לחיזוי מזג האוויר שתיארו שינויים בזרימה, לחץ וטמפרטורה באטמוספירה ובאוקיאנוסים</a:t>
            </a:r>
            <a:endParaRPr>
              <a:solidFill>
                <a:schemeClr val="dk1"/>
              </a:solidFill>
              <a:latin typeface="Alef"/>
              <a:ea typeface="Alef"/>
              <a:cs typeface="Alef"/>
              <a:sym typeface="Alef"/>
            </a:endParaRPr>
          </a:p>
          <a:p>
            <a:pPr marL="0" lvl="0" indent="0" algn="r" rtl="1">
              <a:spcBef>
                <a:spcPts val="0"/>
              </a:spcBef>
              <a:spcAft>
                <a:spcPts val="0"/>
              </a:spcAft>
              <a:buClr>
                <a:schemeClr val="dk1"/>
              </a:buClr>
              <a:buSzPts val="1100"/>
              <a:buFont typeface="Arial"/>
              <a:buNone/>
            </a:pPr>
            <a:endParaRPr>
              <a:solidFill>
                <a:schemeClr val="dk1"/>
              </a:solidFill>
              <a:latin typeface="Alef"/>
              <a:ea typeface="Alef"/>
              <a:cs typeface="Alef"/>
              <a:sym typeface="Alef"/>
            </a:endParaRPr>
          </a:p>
          <a:p>
            <a:pPr marL="0" lvl="0" indent="0" algn="r" rtl="1">
              <a:spcBef>
                <a:spcPts val="0"/>
              </a:spcBef>
              <a:spcAft>
                <a:spcPts val="0"/>
              </a:spcAft>
              <a:buClr>
                <a:schemeClr val="dk1"/>
              </a:buClr>
              <a:buSzPts val="1100"/>
              <a:buFont typeface="Arial"/>
              <a:buNone/>
            </a:pPr>
            <a:r>
              <a:rPr lang="en">
                <a:solidFill>
                  <a:schemeClr val="dk1"/>
                </a:solidFill>
                <a:latin typeface="Alef"/>
                <a:ea typeface="Alef"/>
                <a:cs typeface="Alef"/>
                <a:sym typeface="Alef"/>
              </a:rPr>
              <a:t>שמתי לכם כאן רק חלק מהמשוואה, כדי שתתרשמו מעד כמה היא מורכבת.</a:t>
            </a:r>
            <a:endParaRPr>
              <a:solidFill>
                <a:schemeClr val="dk1"/>
              </a:solidFill>
              <a:latin typeface="Alef"/>
              <a:ea typeface="Alef"/>
              <a:cs typeface="Alef"/>
              <a:sym typeface="Alef"/>
            </a:endParaRPr>
          </a:p>
          <a:p>
            <a:pPr marL="0" lvl="0" indent="0" algn="r" rtl="1">
              <a:spcBef>
                <a:spcPts val="0"/>
              </a:spcBef>
              <a:spcAft>
                <a:spcPts val="0"/>
              </a:spcAft>
              <a:buClr>
                <a:schemeClr val="dk1"/>
              </a:buClr>
              <a:buSzPts val="1100"/>
              <a:buFont typeface="Arial"/>
              <a:buNone/>
            </a:pPr>
            <a:r>
              <a:rPr lang="en">
                <a:solidFill>
                  <a:schemeClr val="dk1"/>
                </a:solidFill>
                <a:latin typeface="Alef"/>
                <a:ea typeface="Alef"/>
                <a:cs typeface="Alef"/>
                <a:sym typeface="Alef"/>
              </a:rPr>
              <a:t>אז נאמר שרשמנו את מערכת המשוואות שמתארת זרימה במערכת האקלים. והוספנו למשוואות הללו את המשוואות שמתארות את שאר המערכות מהן מורכב אקלים. בהנחה שהמשוואות האלו נכונות, הנה לנו מודל אקלים! זהו. עשינו זאת. כל הכבוד.  </a:t>
            </a:r>
            <a:endParaRPr>
              <a:solidFill>
                <a:schemeClr val="dk1"/>
              </a:solidFill>
              <a:latin typeface="Alef"/>
              <a:ea typeface="Alef"/>
              <a:cs typeface="Alef"/>
              <a:sym typeface="Alef"/>
            </a:endParaRPr>
          </a:p>
          <a:p>
            <a:pPr marL="0" lvl="0" indent="0" algn="r" rtl="1">
              <a:spcBef>
                <a:spcPts val="0"/>
              </a:spcBef>
              <a:spcAft>
                <a:spcPts val="0"/>
              </a:spcAft>
              <a:buClr>
                <a:schemeClr val="dk1"/>
              </a:buClr>
              <a:buSzPts val="1100"/>
              <a:buFont typeface="Arial"/>
              <a:buNone/>
            </a:pPr>
            <a:endParaRPr>
              <a:solidFill>
                <a:schemeClr val="dk1"/>
              </a:solidFill>
              <a:latin typeface="Alef"/>
              <a:ea typeface="Alef"/>
              <a:cs typeface="Alef"/>
              <a:sym typeface="Alef"/>
            </a:endParaRPr>
          </a:p>
          <a:p>
            <a:pPr marL="0" lvl="0" indent="0" algn="r" rtl="1">
              <a:spcBef>
                <a:spcPts val="0"/>
              </a:spcBef>
              <a:spcAft>
                <a:spcPts val="0"/>
              </a:spcAft>
              <a:buClr>
                <a:schemeClr val="dk1"/>
              </a:buClr>
              <a:buSzPts val="1100"/>
              <a:buFont typeface="Arial"/>
              <a:buNone/>
            </a:pPr>
            <a:r>
              <a:rPr lang="en">
                <a:solidFill>
                  <a:schemeClr val="dk1"/>
                </a:solidFill>
                <a:latin typeface="Alef"/>
                <a:ea typeface="Alef"/>
                <a:cs typeface="Alef"/>
                <a:sym typeface="Alef"/>
              </a:rPr>
              <a:t>בהנחה שהצלחנו לקחת את החוקים ולרשום אותם אז כביכול עשינו את זה ויש לנו מודל אקלים! אבל זה לא נגמר כאן כי אפילו אם הצלחנו לבטא את מודל האקלים הכי טוב ברמת המשוואה לא בטוח שמתמטית ניתן לפתור אותן בטח שלא בכלים מתמטיים רגילים. </a:t>
            </a:r>
            <a:endParaRPr>
              <a:solidFill>
                <a:schemeClr val="dk1"/>
              </a:solidFill>
              <a:latin typeface="Alef"/>
              <a:ea typeface="Alef"/>
              <a:cs typeface="Alef"/>
              <a:sym typeface="Alef"/>
            </a:endParaRPr>
          </a:p>
          <a:p>
            <a:pPr marL="0" lvl="0" indent="0" algn="r" rtl="1">
              <a:spcBef>
                <a:spcPts val="0"/>
              </a:spcBef>
              <a:spcAft>
                <a:spcPts val="0"/>
              </a:spcAft>
              <a:buClr>
                <a:schemeClr val="dk1"/>
              </a:buClr>
              <a:buSzPts val="1100"/>
              <a:buFont typeface="Arial"/>
              <a:buNone/>
            </a:pPr>
            <a:r>
              <a:rPr lang="en">
                <a:solidFill>
                  <a:schemeClr val="dk1"/>
                </a:solidFill>
                <a:latin typeface="Alef"/>
                <a:ea typeface="Alef"/>
                <a:cs typeface="Alef"/>
                <a:sym typeface="Alef"/>
              </a:rPr>
              <a:t>למשל יש בעיות מאוד מורכבות שאי אפשר לפתור את המשוואה שלהן בצורה פשוטה. </a:t>
            </a:r>
            <a:endParaRPr>
              <a:solidFill>
                <a:schemeClr val="dk1"/>
              </a:solidFill>
              <a:latin typeface="Alef"/>
              <a:ea typeface="Alef"/>
              <a:cs typeface="Alef"/>
              <a:sym typeface="Alef"/>
            </a:endParaRPr>
          </a:p>
          <a:p>
            <a:pPr marL="0" lvl="0" indent="0" algn="l" rtl="0">
              <a:spcBef>
                <a:spcPts val="0"/>
              </a:spcBef>
              <a:spcAft>
                <a:spcPts val="0"/>
              </a:spcAft>
              <a:buClr>
                <a:schemeClr val="dk1"/>
              </a:buClr>
              <a:buSzPts val="1100"/>
              <a:buFont typeface="Arial"/>
              <a:buNone/>
            </a:pPr>
            <a:endParaRPr>
              <a:solidFill>
                <a:schemeClr val="dk1"/>
              </a:solidFill>
              <a:latin typeface="Alef"/>
              <a:ea typeface="Alef"/>
              <a:cs typeface="Alef"/>
              <a:sym typeface="Alef"/>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d299679029_2_28:notes"/>
          <p:cNvSpPr>
            <a:spLocks noGrp="1" noRot="1" noChangeAspect="1"/>
          </p:cNvSpPr>
          <p:nvPr>
            <p:ph type="sldImg" idx="2"/>
          </p:nvPr>
        </p:nvSpPr>
        <p:spPr>
          <a:xfrm>
            <a:off x="381187"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9" name="Google Shape;609;gd299679029_2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Clr>
                <a:schemeClr val="dk1"/>
              </a:buClr>
              <a:buSzPts val="1100"/>
              <a:buFont typeface="Arial"/>
              <a:buNone/>
            </a:pPr>
            <a:r>
              <a:rPr lang="en">
                <a:solidFill>
                  <a:schemeClr val="dk1"/>
                </a:solidFill>
                <a:highlight>
                  <a:srgbClr val="FFF2CC"/>
                </a:highlight>
                <a:latin typeface="Alef"/>
                <a:ea typeface="Alef"/>
                <a:cs typeface="Alef"/>
                <a:sym typeface="Alef"/>
              </a:rPr>
              <a:t>טקסט מדובר : </a:t>
            </a:r>
            <a:endParaRPr>
              <a:solidFill>
                <a:schemeClr val="dk1"/>
              </a:solidFill>
              <a:highlight>
                <a:srgbClr val="FFF2CC"/>
              </a:highlight>
              <a:latin typeface="Alef"/>
              <a:ea typeface="Alef"/>
              <a:cs typeface="Alef"/>
              <a:sym typeface="Alef"/>
            </a:endParaRPr>
          </a:p>
          <a:p>
            <a:pPr marL="0" lvl="0" indent="0" algn="ctr" rtl="1">
              <a:spcBef>
                <a:spcPts val="0"/>
              </a:spcBef>
              <a:spcAft>
                <a:spcPts val="0"/>
              </a:spcAft>
              <a:buClr>
                <a:schemeClr val="dk1"/>
              </a:buClr>
              <a:buSzPts val="1100"/>
              <a:buFont typeface="Arial"/>
              <a:buNone/>
            </a:pPr>
            <a:r>
              <a:rPr lang="en" b="1">
                <a:solidFill>
                  <a:schemeClr val="dk1"/>
                </a:solidFill>
                <a:latin typeface="Alef"/>
                <a:ea typeface="Alef"/>
                <a:cs typeface="Alef"/>
                <a:sym typeface="Alef"/>
              </a:rPr>
              <a:t>עריכת  המרצה</a:t>
            </a:r>
            <a:r>
              <a:rPr lang="en">
                <a:solidFill>
                  <a:schemeClr val="dk1"/>
                </a:solidFill>
                <a:latin typeface="Alef"/>
                <a:ea typeface="Alef"/>
                <a:cs typeface="Alef"/>
                <a:sym typeface="Alef"/>
              </a:rPr>
              <a:t> :</a:t>
            </a:r>
            <a:br>
              <a:rPr lang="en">
                <a:solidFill>
                  <a:schemeClr val="dk1"/>
                </a:solidFill>
                <a:latin typeface="Alef"/>
                <a:ea typeface="Alef"/>
                <a:cs typeface="Alef"/>
                <a:sym typeface="Alef"/>
              </a:rPr>
            </a:br>
            <a:r>
              <a:rPr lang="en">
                <a:solidFill>
                  <a:schemeClr val="dk1"/>
                </a:solidFill>
                <a:latin typeface="Alef"/>
                <a:ea typeface="Alef"/>
                <a:cs typeface="Alef"/>
                <a:sym typeface="Alef"/>
              </a:rPr>
              <a:t>ריצ'רדסון מצא פתרון עקרוני לבעיית המורכבות - חיזוי נומרי: איך אפשר לפתור משוואות כאלה? פירוק לתקופות זמן. ככה אנו צריכים לנבא הפרש יחסית קטן, בין מצב נתון ומה שיקרה בעוד פרק זמן קצר. אם נצליח לפרק את הניבוי לפרקי זמן קצרים מספיק, מובטח לנו שהניבוי יצליח. לדוגמה, קשה לנבא מה תהיה הטמפרטורה בירושלים בעוד חודש. אבל נוכל לנבא בדיוק לא רע את הטמפרטורה בעוד שעה, כי היא תהיה שונה רק בקצת מהטמפרטורה ברגע זה. </a:t>
            </a:r>
            <a:endParaRPr>
              <a:solidFill>
                <a:schemeClr val="dk1"/>
              </a:solidFill>
              <a:latin typeface="Alef"/>
              <a:ea typeface="Alef"/>
              <a:cs typeface="Alef"/>
              <a:sym typeface="Alef"/>
            </a:endParaRPr>
          </a:p>
          <a:p>
            <a:pPr marL="0" lvl="0" indent="0" algn="r" rtl="1">
              <a:spcBef>
                <a:spcPts val="0"/>
              </a:spcBef>
              <a:spcAft>
                <a:spcPts val="0"/>
              </a:spcAft>
              <a:buClr>
                <a:schemeClr val="dk1"/>
              </a:buClr>
              <a:buSzPts val="1100"/>
              <a:buFont typeface="Arial"/>
              <a:buNone/>
            </a:pPr>
            <a:endParaRPr>
              <a:solidFill>
                <a:schemeClr val="dk1"/>
              </a:solidFill>
              <a:latin typeface="Alef"/>
              <a:ea typeface="Alef"/>
              <a:cs typeface="Alef"/>
              <a:sym typeface="Alef"/>
            </a:endParaRPr>
          </a:p>
          <a:p>
            <a:pPr marL="0" lvl="0" indent="0" algn="r" rtl="1">
              <a:spcBef>
                <a:spcPts val="0"/>
              </a:spcBef>
              <a:spcAft>
                <a:spcPts val="0"/>
              </a:spcAft>
              <a:buClr>
                <a:schemeClr val="dk1"/>
              </a:buClr>
              <a:buSzPts val="1100"/>
              <a:buFont typeface="Arial"/>
              <a:buNone/>
            </a:pPr>
            <a:r>
              <a:rPr lang="en">
                <a:solidFill>
                  <a:schemeClr val="dk1"/>
                </a:solidFill>
                <a:latin typeface="Alef"/>
                <a:ea typeface="Alef"/>
                <a:cs typeface="Alef"/>
                <a:sym typeface="Alef"/>
              </a:rPr>
              <a:t>אז עשינו את זה נכון? יש שיטה לפתרון של הנוסחאות המורכבות. </a:t>
            </a:r>
            <a:endParaRPr>
              <a:solidFill>
                <a:schemeClr val="dk1"/>
              </a:solidFill>
              <a:latin typeface="Alef"/>
              <a:ea typeface="Alef"/>
              <a:cs typeface="Alef"/>
              <a:sym typeface="Alef"/>
            </a:endParaRPr>
          </a:p>
          <a:p>
            <a:pPr marL="0" lvl="0" indent="0" algn="ctr" rtl="1">
              <a:spcBef>
                <a:spcPts val="0"/>
              </a:spcBef>
              <a:spcAft>
                <a:spcPts val="0"/>
              </a:spcAft>
              <a:buClr>
                <a:schemeClr val="dk1"/>
              </a:buClr>
              <a:buSzPts val="1100"/>
              <a:buFont typeface="Arial"/>
              <a:buNone/>
            </a:pPr>
            <a:r>
              <a:rPr lang="en">
                <a:solidFill>
                  <a:schemeClr val="dk1"/>
                </a:solidFill>
                <a:latin typeface="Alef"/>
                <a:ea typeface="Alef"/>
                <a:cs typeface="Alef"/>
                <a:sym typeface="Alef"/>
              </a:rPr>
              <a:t>הבעייה היא שפתרונות מסוג זה דורשים כוח חישובי אדיר. כיום גם מחשבי העל החזקים ביותר לא מספיק חזקים בשביל להריץ מודלים אקלימיים ברמת המורכבות הנדרשת בשביל לתאר את כל התהליכים הפיזיקליים שאנחנו מכירים ומסוגלים לנסח כמשוואות.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gd299679029_2_32:notes"/>
          <p:cNvSpPr>
            <a:spLocks noGrp="1" noRot="1" noChangeAspect="1"/>
          </p:cNvSpPr>
          <p:nvPr>
            <p:ph type="sldImg" idx="2"/>
          </p:nvPr>
        </p:nvSpPr>
        <p:spPr>
          <a:xfrm>
            <a:off x="381187"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4" name="Google Shape;614;gd299679029_2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Clr>
                <a:schemeClr val="dk1"/>
              </a:buClr>
              <a:buSzPts val="1100"/>
              <a:buFont typeface="Arial"/>
              <a:buNone/>
            </a:pPr>
            <a:r>
              <a:rPr lang="en">
                <a:solidFill>
                  <a:schemeClr val="dk1"/>
                </a:solidFill>
                <a:highlight>
                  <a:srgbClr val="FFF2CC"/>
                </a:highlight>
                <a:latin typeface="Alef"/>
                <a:ea typeface="Alef"/>
                <a:cs typeface="Alef"/>
                <a:sym typeface="Alef"/>
              </a:rPr>
              <a:t>טקסט מדובר : </a:t>
            </a:r>
            <a:endParaRPr>
              <a:solidFill>
                <a:schemeClr val="dk1"/>
              </a:solidFill>
              <a:highlight>
                <a:srgbClr val="FFF2CC"/>
              </a:highlight>
              <a:latin typeface="Alef"/>
              <a:ea typeface="Alef"/>
              <a:cs typeface="Alef"/>
              <a:sym typeface="Alef"/>
            </a:endParaRPr>
          </a:p>
          <a:p>
            <a:pPr marL="0" lvl="0" indent="0" algn="ctr" rtl="1">
              <a:spcBef>
                <a:spcPts val="0"/>
              </a:spcBef>
              <a:spcAft>
                <a:spcPts val="0"/>
              </a:spcAft>
              <a:buClr>
                <a:schemeClr val="dk1"/>
              </a:buClr>
              <a:buSzPts val="1100"/>
              <a:buFont typeface="Arial"/>
              <a:buNone/>
            </a:pPr>
            <a:r>
              <a:rPr lang="en" b="1">
                <a:solidFill>
                  <a:schemeClr val="dk1"/>
                </a:solidFill>
                <a:latin typeface="Alef"/>
                <a:ea typeface="Alef"/>
                <a:cs typeface="Alef"/>
                <a:sym typeface="Alef"/>
              </a:rPr>
              <a:t>עריכת  המרצה</a:t>
            </a:r>
            <a:r>
              <a:rPr lang="en">
                <a:solidFill>
                  <a:schemeClr val="dk1"/>
                </a:solidFill>
                <a:latin typeface="Alef"/>
                <a:ea typeface="Alef"/>
                <a:cs typeface="Alef"/>
                <a:sym typeface="Alef"/>
              </a:rPr>
              <a:t> :</a:t>
            </a:r>
            <a:br>
              <a:rPr lang="en">
                <a:solidFill>
                  <a:schemeClr val="dk1"/>
                </a:solidFill>
                <a:latin typeface="Alef"/>
                <a:ea typeface="Alef"/>
                <a:cs typeface="Alef"/>
                <a:sym typeface="Alef"/>
              </a:rPr>
            </a:br>
            <a:r>
              <a:rPr lang="en">
                <a:solidFill>
                  <a:schemeClr val="dk1"/>
                </a:solidFill>
                <a:latin typeface="Alef"/>
                <a:ea typeface="Alef"/>
                <a:cs typeface="Alef"/>
                <a:sym typeface="Alef"/>
              </a:rPr>
              <a:t>ריצ'רדסון, שחי לפני המצאת המחשב המודרני דמיין מחשב על אנושי: המון אנשים שפותרים את המשוואות הפשוטות יותר של המודל הנומרי. האיש באמצע (המוח) מכוון על איזור מסוים בכדור הארץ, וצבא של פותרי משוואות יספק לו את הפתרון בזמן סביר בכדי לייצר תחזית. אך כמובן שפתרון זה לא יצא לפועל, וריצרדסון היה צריך לחכות כמעט 40 שנה ליישום של הרעיונות שלו במחשבים הראשונים. אבל לפחות הספיק לחזות בחזון שלו מתחיל להתממש ממש קצת לפני מותו ב1953.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11B8238-8CB3-430D-80C7-97C5A5E2F3BE}"/>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endParaRPr lang="en-IL"/>
          </a:p>
        </p:txBody>
      </p:sp>
      <p:sp>
        <p:nvSpPr>
          <p:cNvPr id="3" name="כותרת משנה 2">
            <a:extLst>
              <a:ext uri="{FF2B5EF4-FFF2-40B4-BE49-F238E27FC236}">
                <a16:creationId xmlns:a16="http://schemas.microsoft.com/office/drawing/2014/main" id="{D331530F-2408-41C9-BF0F-62FFD035A0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IL"/>
          </a:p>
        </p:txBody>
      </p:sp>
      <p:sp>
        <p:nvSpPr>
          <p:cNvPr id="4" name="מציין מיקום של תאריך 3">
            <a:extLst>
              <a:ext uri="{FF2B5EF4-FFF2-40B4-BE49-F238E27FC236}">
                <a16:creationId xmlns:a16="http://schemas.microsoft.com/office/drawing/2014/main" id="{D98CFA5E-0BB8-441B-BF20-44A79D05FED8}"/>
              </a:ext>
            </a:extLst>
          </p:cNvPr>
          <p:cNvSpPr>
            <a:spLocks noGrp="1"/>
          </p:cNvSpPr>
          <p:nvPr>
            <p:ph type="dt" sz="half" idx="10"/>
          </p:nvPr>
        </p:nvSpPr>
        <p:spPr/>
        <p:txBody>
          <a:bodyPr/>
          <a:lstStyle/>
          <a:p>
            <a:fld id="{B0B0111E-EC7D-441E-943B-C3182F88F17F}" type="datetimeFigureOut">
              <a:rPr lang="en-IL" smtClean="0"/>
              <a:t>16/11/2021</a:t>
            </a:fld>
            <a:endParaRPr lang="en-IL"/>
          </a:p>
        </p:txBody>
      </p:sp>
      <p:sp>
        <p:nvSpPr>
          <p:cNvPr id="5" name="מציין מיקום של כותרת תחתונה 4">
            <a:extLst>
              <a:ext uri="{FF2B5EF4-FFF2-40B4-BE49-F238E27FC236}">
                <a16:creationId xmlns:a16="http://schemas.microsoft.com/office/drawing/2014/main" id="{A6B1249F-254A-41AC-9F9E-04417A3A98F6}"/>
              </a:ext>
            </a:extLst>
          </p:cNvPr>
          <p:cNvSpPr>
            <a:spLocks noGrp="1"/>
          </p:cNvSpPr>
          <p:nvPr>
            <p:ph type="ftr" sz="quarter" idx="11"/>
          </p:nvPr>
        </p:nvSpPr>
        <p:spPr/>
        <p:txBody>
          <a:bodyPr/>
          <a:lstStyle/>
          <a:p>
            <a:endParaRPr lang="en-IL"/>
          </a:p>
        </p:txBody>
      </p:sp>
      <p:sp>
        <p:nvSpPr>
          <p:cNvPr id="6" name="מציין מיקום של מספר שקופית 5">
            <a:extLst>
              <a:ext uri="{FF2B5EF4-FFF2-40B4-BE49-F238E27FC236}">
                <a16:creationId xmlns:a16="http://schemas.microsoft.com/office/drawing/2014/main" id="{3BD640D9-9F9E-4831-BAA5-98C9506D08FD}"/>
              </a:ext>
            </a:extLst>
          </p:cNvPr>
          <p:cNvSpPr>
            <a:spLocks noGrp="1"/>
          </p:cNvSpPr>
          <p:nvPr>
            <p:ph type="sldNum" sz="quarter" idx="12"/>
          </p:nvPr>
        </p:nvSpPr>
        <p:spPr/>
        <p:txBody>
          <a:bodyPr/>
          <a:lstStyle/>
          <a:p>
            <a:fld id="{FCBBCE0C-03E5-42F0-B2C1-A37C49807D52}" type="slidenum">
              <a:rPr lang="en-IL" smtClean="0"/>
              <a:t>‹#›</a:t>
            </a:fld>
            <a:endParaRPr lang="en-IL"/>
          </a:p>
        </p:txBody>
      </p:sp>
    </p:spTree>
    <p:extLst>
      <p:ext uri="{BB962C8B-B14F-4D97-AF65-F5344CB8AC3E}">
        <p14:creationId xmlns:p14="http://schemas.microsoft.com/office/powerpoint/2010/main" val="1114231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3A97C7E-6F12-4CB4-A268-52D42DCB1DC1}"/>
              </a:ext>
            </a:extLst>
          </p:cNvPr>
          <p:cNvSpPr>
            <a:spLocks noGrp="1"/>
          </p:cNvSpPr>
          <p:nvPr>
            <p:ph type="title"/>
          </p:nvPr>
        </p:nvSpPr>
        <p:spPr/>
        <p:txBody>
          <a:bodyPr/>
          <a:lstStyle/>
          <a:p>
            <a:r>
              <a:rPr lang="he-IL"/>
              <a:t>לחץ כדי לערוך סגנון כותרת של תבנית בסיס</a:t>
            </a:r>
            <a:endParaRPr lang="en-IL"/>
          </a:p>
        </p:txBody>
      </p:sp>
      <p:sp>
        <p:nvSpPr>
          <p:cNvPr id="3" name="מציין מיקום של טקסט אנכי 2">
            <a:extLst>
              <a:ext uri="{FF2B5EF4-FFF2-40B4-BE49-F238E27FC236}">
                <a16:creationId xmlns:a16="http://schemas.microsoft.com/office/drawing/2014/main" id="{AA8AA0C3-575C-4F69-9B08-233CAE35A921}"/>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IL"/>
          </a:p>
        </p:txBody>
      </p:sp>
      <p:sp>
        <p:nvSpPr>
          <p:cNvPr id="4" name="מציין מיקום של תאריך 3">
            <a:extLst>
              <a:ext uri="{FF2B5EF4-FFF2-40B4-BE49-F238E27FC236}">
                <a16:creationId xmlns:a16="http://schemas.microsoft.com/office/drawing/2014/main" id="{4C4485CB-E7E2-436B-82C3-6EEAC3BEF014}"/>
              </a:ext>
            </a:extLst>
          </p:cNvPr>
          <p:cNvSpPr>
            <a:spLocks noGrp="1"/>
          </p:cNvSpPr>
          <p:nvPr>
            <p:ph type="dt" sz="half" idx="10"/>
          </p:nvPr>
        </p:nvSpPr>
        <p:spPr/>
        <p:txBody>
          <a:bodyPr/>
          <a:lstStyle/>
          <a:p>
            <a:fld id="{B0B0111E-EC7D-441E-943B-C3182F88F17F}" type="datetimeFigureOut">
              <a:rPr lang="en-IL" smtClean="0"/>
              <a:t>16/11/2021</a:t>
            </a:fld>
            <a:endParaRPr lang="en-IL"/>
          </a:p>
        </p:txBody>
      </p:sp>
      <p:sp>
        <p:nvSpPr>
          <p:cNvPr id="5" name="מציין מיקום של כותרת תחתונה 4">
            <a:extLst>
              <a:ext uri="{FF2B5EF4-FFF2-40B4-BE49-F238E27FC236}">
                <a16:creationId xmlns:a16="http://schemas.microsoft.com/office/drawing/2014/main" id="{63262B4B-FE7E-487C-ADBF-F2A0088BFB3C}"/>
              </a:ext>
            </a:extLst>
          </p:cNvPr>
          <p:cNvSpPr>
            <a:spLocks noGrp="1"/>
          </p:cNvSpPr>
          <p:nvPr>
            <p:ph type="ftr" sz="quarter" idx="11"/>
          </p:nvPr>
        </p:nvSpPr>
        <p:spPr/>
        <p:txBody>
          <a:bodyPr/>
          <a:lstStyle/>
          <a:p>
            <a:endParaRPr lang="en-IL"/>
          </a:p>
        </p:txBody>
      </p:sp>
      <p:sp>
        <p:nvSpPr>
          <p:cNvPr id="6" name="מציין מיקום של מספר שקופית 5">
            <a:extLst>
              <a:ext uri="{FF2B5EF4-FFF2-40B4-BE49-F238E27FC236}">
                <a16:creationId xmlns:a16="http://schemas.microsoft.com/office/drawing/2014/main" id="{765385F4-EF25-46F8-8DA9-257DCFBC01BA}"/>
              </a:ext>
            </a:extLst>
          </p:cNvPr>
          <p:cNvSpPr>
            <a:spLocks noGrp="1"/>
          </p:cNvSpPr>
          <p:nvPr>
            <p:ph type="sldNum" sz="quarter" idx="12"/>
          </p:nvPr>
        </p:nvSpPr>
        <p:spPr/>
        <p:txBody>
          <a:bodyPr/>
          <a:lstStyle/>
          <a:p>
            <a:fld id="{FCBBCE0C-03E5-42F0-B2C1-A37C49807D52}" type="slidenum">
              <a:rPr lang="en-IL" smtClean="0"/>
              <a:t>‹#›</a:t>
            </a:fld>
            <a:endParaRPr lang="en-IL"/>
          </a:p>
        </p:txBody>
      </p:sp>
    </p:spTree>
    <p:extLst>
      <p:ext uri="{BB962C8B-B14F-4D97-AF65-F5344CB8AC3E}">
        <p14:creationId xmlns:p14="http://schemas.microsoft.com/office/powerpoint/2010/main" val="296986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FA968604-491C-4C7A-8442-C01FFF041931}"/>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endParaRPr lang="en-IL"/>
          </a:p>
        </p:txBody>
      </p:sp>
      <p:sp>
        <p:nvSpPr>
          <p:cNvPr id="3" name="מציין מיקום של טקסט אנכי 2">
            <a:extLst>
              <a:ext uri="{FF2B5EF4-FFF2-40B4-BE49-F238E27FC236}">
                <a16:creationId xmlns:a16="http://schemas.microsoft.com/office/drawing/2014/main" id="{8ECF8844-0654-4A90-B9EC-8B6DBB4BFE60}"/>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IL"/>
          </a:p>
        </p:txBody>
      </p:sp>
      <p:sp>
        <p:nvSpPr>
          <p:cNvPr id="4" name="מציין מיקום של תאריך 3">
            <a:extLst>
              <a:ext uri="{FF2B5EF4-FFF2-40B4-BE49-F238E27FC236}">
                <a16:creationId xmlns:a16="http://schemas.microsoft.com/office/drawing/2014/main" id="{B035FB58-ED8E-4982-8852-DE35C7C3A92D}"/>
              </a:ext>
            </a:extLst>
          </p:cNvPr>
          <p:cNvSpPr>
            <a:spLocks noGrp="1"/>
          </p:cNvSpPr>
          <p:nvPr>
            <p:ph type="dt" sz="half" idx="10"/>
          </p:nvPr>
        </p:nvSpPr>
        <p:spPr/>
        <p:txBody>
          <a:bodyPr/>
          <a:lstStyle/>
          <a:p>
            <a:fld id="{B0B0111E-EC7D-441E-943B-C3182F88F17F}" type="datetimeFigureOut">
              <a:rPr lang="en-IL" smtClean="0"/>
              <a:t>16/11/2021</a:t>
            </a:fld>
            <a:endParaRPr lang="en-IL"/>
          </a:p>
        </p:txBody>
      </p:sp>
      <p:sp>
        <p:nvSpPr>
          <p:cNvPr id="5" name="מציין מיקום של כותרת תחתונה 4">
            <a:extLst>
              <a:ext uri="{FF2B5EF4-FFF2-40B4-BE49-F238E27FC236}">
                <a16:creationId xmlns:a16="http://schemas.microsoft.com/office/drawing/2014/main" id="{669E2E9B-DB5D-4E69-A906-71E9DCFADB77}"/>
              </a:ext>
            </a:extLst>
          </p:cNvPr>
          <p:cNvSpPr>
            <a:spLocks noGrp="1"/>
          </p:cNvSpPr>
          <p:nvPr>
            <p:ph type="ftr" sz="quarter" idx="11"/>
          </p:nvPr>
        </p:nvSpPr>
        <p:spPr/>
        <p:txBody>
          <a:bodyPr/>
          <a:lstStyle/>
          <a:p>
            <a:endParaRPr lang="en-IL"/>
          </a:p>
        </p:txBody>
      </p:sp>
      <p:sp>
        <p:nvSpPr>
          <p:cNvPr id="6" name="מציין מיקום של מספר שקופית 5">
            <a:extLst>
              <a:ext uri="{FF2B5EF4-FFF2-40B4-BE49-F238E27FC236}">
                <a16:creationId xmlns:a16="http://schemas.microsoft.com/office/drawing/2014/main" id="{8671C305-D8E6-466F-9BBD-95762D8B3C50}"/>
              </a:ext>
            </a:extLst>
          </p:cNvPr>
          <p:cNvSpPr>
            <a:spLocks noGrp="1"/>
          </p:cNvSpPr>
          <p:nvPr>
            <p:ph type="sldNum" sz="quarter" idx="12"/>
          </p:nvPr>
        </p:nvSpPr>
        <p:spPr/>
        <p:txBody>
          <a:bodyPr/>
          <a:lstStyle/>
          <a:p>
            <a:fld id="{FCBBCE0C-03E5-42F0-B2C1-A37C49807D52}" type="slidenum">
              <a:rPr lang="en-IL" smtClean="0"/>
              <a:t>‹#›</a:t>
            </a:fld>
            <a:endParaRPr lang="en-IL"/>
          </a:p>
        </p:txBody>
      </p:sp>
    </p:spTree>
    <p:extLst>
      <p:ext uri="{BB962C8B-B14F-4D97-AF65-F5344CB8AC3E}">
        <p14:creationId xmlns:p14="http://schemas.microsoft.com/office/powerpoint/2010/main" val="868906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3AC3DFB-C34F-4BE4-BE3C-53573DCEC2C8}"/>
              </a:ext>
            </a:extLst>
          </p:cNvPr>
          <p:cNvSpPr>
            <a:spLocks noGrp="1"/>
          </p:cNvSpPr>
          <p:nvPr>
            <p:ph type="title"/>
          </p:nvPr>
        </p:nvSpPr>
        <p:spPr/>
        <p:txBody>
          <a:bodyPr/>
          <a:lstStyle/>
          <a:p>
            <a:r>
              <a:rPr lang="he-IL"/>
              <a:t>לחץ כדי לערוך סגנון כותרת של תבנית בסיס</a:t>
            </a:r>
            <a:endParaRPr lang="en-IL"/>
          </a:p>
        </p:txBody>
      </p:sp>
      <p:sp>
        <p:nvSpPr>
          <p:cNvPr id="3" name="מציין מיקום תוכן 2">
            <a:extLst>
              <a:ext uri="{FF2B5EF4-FFF2-40B4-BE49-F238E27FC236}">
                <a16:creationId xmlns:a16="http://schemas.microsoft.com/office/drawing/2014/main" id="{A04EE5ED-D4D3-47F9-B44C-E5DCA2E22D05}"/>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IL"/>
          </a:p>
        </p:txBody>
      </p:sp>
      <p:sp>
        <p:nvSpPr>
          <p:cNvPr id="4" name="מציין מיקום של תאריך 3">
            <a:extLst>
              <a:ext uri="{FF2B5EF4-FFF2-40B4-BE49-F238E27FC236}">
                <a16:creationId xmlns:a16="http://schemas.microsoft.com/office/drawing/2014/main" id="{DD444880-40FA-4B66-9DFC-9674F52B7E1D}"/>
              </a:ext>
            </a:extLst>
          </p:cNvPr>
          <p:cNvSpPr>
            <a:spLocks noGrp="1"/>
          </p:cNvSpPr>
          <p:nvPr>
            <p:ph type="dt" sz="half" idx="10"/>
          </p:nvPr>
        </p:nvSpPr>
        <p:spPr/>
        <p:txBody>
          <a:bodyPr/>
          <a:lstStyle/>
          <a:p>
            <a:fld id="{B0B0111E-EC7D-441E-943B-C3182F88F17F}" type="datetimeFigureOut">
              <a:rPr lang="en-IL" smtClean="0"/>
              <a:t>16/11/2021</a:t>
            </a:fld>
            <a:endParaRPr lang="en-IL"/>
          </a:p>
        </p:txBody>
      </p:sp>
      <p:sp>
        <p:nvSpPr>
          <p:cNvPr id="5" name="מציין מיקום של כותרת תחתונה 4">
            <a:extLst>
              <a:ext uri="{FF2B5EF4-FFF2-40B4-BE49-F238E27FC236}">
                <a16:creationId xmlns:a16="http://schemas.microsoft.com/office/drawing/2014/main" id="{CADA625E-51A3-46E9-8AF6-E37C60E50230}"/>
              </a:ext>
            </a:extLst>
          </p:cNvPr>
          <p:cNvSpPr>
            <a:spLocks noGrp="1"/>
          </p:cNvSpPr>
          <p:nvPr>
            <p:ph type="ftr" sz="quarter" idx="11"/>
          </p:nvPr>
        </p:nvSpPr>
        <p:spPr/>
        <p:txBody>
          <a:bodyPr/>
          <a:lstStyle/>
          <a:p>
            <a:endParaRPr lang="en-IL"/>
          </a:p>
        </p:txBody>
      </p:sp>
      <p:sp>
        <p:nvSpPr>
          <p:cNvPr id="6" name="מציין מיקום של מספר שקופית 5">
            <a:extLst>
              <a:ext uri="{FF2B5EF4-FFF2-40B4-BE49-F238E27FC236}">
                <a16:creationId xmlns:a16="http://schemas.microsoft.com/office/drawing/2014/main" id="{C9F3BECC-E849-470C-BCAB-0AECC203E84F}"/>
              </a:ext>
            </a:extLst>
          </p:cNvPr>
          <p:cNvSpPr>
            <a:spLocks noGrp="1"/>
          </p:cNvSpPr>
          <p:nvPr>
            <p:ph type="sldNum" sz="quarter" idx="12"/>
          </p:nvPr>
        </p:nvSpPr>
        <p:spPr/>
        <p:txBody>
          <a:bodyPr/>
          <a:lstStyle/>
          <a:p>
            <a:fld id="{FCBBCE0C-03E5-42F0-B2C1-A37C49807D52}" type="slidenum">
              <a:rPr lang="en-IL" smtClean="0"/>
              <a:t>‹#›</a:t>
            </a:fld>
            <a:endParaRPr lang="en-IL"/>
          </a:p>
        </p:txBody>
      </p:sp>
    </p:spTree>
    <p:extLst>
      <p:ext uri="{BB962C8B-B14F-4D97-AF65-F5344CB8AC3E}">
        <p14:creationId xmlns:p14="http://schemas.microsoft.com/office/powerpoint/2010/main" val="1326530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063C157-569D-45EF-963B-5291C8C4B04C}"/>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endParaRPr lang="en-IL"/>
          </a:p>
        </p:txBody>
      </p:sp>
      <p:sp>
        <p:nvSpPr>
          <p:cNvPr id="3" name="מציין מיקום טקסט 2">
            <a:extLst>
              <a:ext uri="{FF2B5EF4-FFF2-40B4-BE49-F238E27FC236}">
                <a16:creationId xmlns:a16="http://schemas.microsoft.com/office/drawing/2014/main" id="{34518BF1-915E-4F5B-87D5-538F7E6D05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F9804ABF-9998-4F8B-96AD-0062EC584461}"/>
              </a:ext>
            </a:extLst>
          </p:cNvPr>
          <p:cNvSpPr>
            <a:spLocks noGrp="1"/>
          </p:cNvSpPr>
          <p:nvPr>
            <p:ph type="dt" sz="half" idx="10"/>
          </p:nvPr>
        </p:nvSpPr>
        <p:spPr/>
        <p:txBody>
          <a:bodyPr/>
          <a:lstStyle/>
          <a:p>
            <a:fld id="{B0B0111E-EC7D-441E-943B-C3182F88F17F}" type="datetimeFigureOut">
              <a:rPr lang="en-IL" smtClean="0"/>
              <a:t>16/11/2021</a:t>
            </a:fld>
            <a:endParaRPr lang="en-IL"/>
          </a:p>
        </p:txBody>
      </p:sp>
      <p:sp>
        <p:nvSpPr>
          <p:cNvPr id="5" name="מציין מיקום של כותרת תחתונה 4">
            <a:extLst>
              <a:ext uri="{FF2B5EF4-FFF2-40B4-BE49-F238E27FC236}">
                <a16:creationId xmlns:a16="http://schemas.microsoft.com/office/drawing/2014/main" id="{69A539EE-AF05-4F46-8635-CE3459A890A8}"/>
              </a:ext>
            </a:extLst>
          </p:cNvPr>
          <p:cNvSpPr>
            <a:spLocks noGrp="1"/>
          </p:cNvSpPr>
          <p:nvPr>
            <p:ph type="ftr" sz="quarter" idx="11"/>
          </p:nvPr>
        </p:nvSpPr>
        <p:spPr/>
        <p:txBody>
          <a:bodyPr/>
          <a:lstStyle/>
          <a:p>
            <a:endParaRPr lang="en-IL"/>
          </a:p>
        </p:txBody>
      </p:sp>
      <p:sp>
        <p:nvSpPr>
          <p:cNvPr id="6" name="מציין מיקום של מספר שקופית 5">
            <a:extLst>
              <a:ext uri="{FF2B5EF4-FFF2-40B4-BE49-F238E27FC236}">
                <a16:creationId xmlns:a16="http://schemas.microsoft.com/office/drawing/2014/main" id="{70BCF3F1-BEC5-4A44-90AE-D6024E420A59}"/>
              </a:ext>
            </a:extLst>
          </p:cNvPr>
          <p:cNvSpPr>
            <a:spLocks noGrp="1"/>
          </p:cNvSpPr>
          <p:nvPr>
            <p:ph type="sldNum" sz="quarter" idx="12"/>
          </p:nvPr>
        </p:nvSpPr>
        <p:spPr/>
        <p:txBody>
          <a:bodyPr/>
          <a:lstStyle/>
          <a:p>
            <a:fld id="{FCBBCE0C-03E5-42F0-B2C1-A37C49807D52}" type="slidenum">
              <a:rPr lang="en-IL" smtClean="0"/>
              <a:t>‹#›</a:t>
            </a:fld>
            <a:endParaRPr lang="en-IL"/>
          </a:p>
        </p:txBody>
      </p:sp>
    </p:spTree>
    <p:extLst>
      <p:ext uri="{BB962C8B-B14F-4D97-AF65-F5344CB8AC3E}">
        <p14:creationId xmlns:p14="http://schemas.microsoft.com/office/powerpoint/2010/main" val="3861784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9A616DF-4BF9-4599-BD2A-60C8D14A12F0}"/>
              </a:ext>
            </a:extLst>
          </p:cNvPr>
          <p:cNvSpPr>
            <a:spLocks noGrp="1"/>
          </p:cNvSpPr>
          <p:nvPr>
            <p:ph type="title"/>
          </p:nvPr>
        </p:nvSpPr>
        <p:spPr/>
        <p:txBody>
          <a:bodyPr/>
          <a:lstStyle/>
          <a:p>
            <a:r>
              <a:rPr lang="he-IL"/>
              <a:t>לחץ כדי לערוך סגנון כותרת של תבנית בסיס</a:t>
            </a:r>
            <a:endParaRPr lang="en-IL"/>
          </a:p>
        </p:txBody>
      </p:sp>
      <p:sp>
        <p:nvSpPr>
          <p:cNvPr id="3" name="מציין מיקום תוכן 2">
            <a:extLst>
              <a:ext uri="{FF2B5EF4-FFF2-40B4-BE49-F238E27FC236}">
                <a16:creationId xmlns:a16="http://schemas.microsoft.com/office/drawing/2014/main" id="{AF586D1D-3682-4832-82A9-F71D17DA1FE6}"/>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IL"/>
          </a:p>
        </p:txBody>
      </p:sp>
      <p:sp>
        <p:nvSpPr>
          <p:cNvPr id="4" name="מציין מיקום תוכן 3">
            <a:extLst>
              <a:ext uri="{FF2B5EF4-FFF2-40B4-BE49-F238E27FC236}">
                <a16:creationId xmlns:a16="http://schemas.microsoft.com/office/drawing/2014/main" id="{E370C5CC-352B-4CD6-86F3-E79924CF29C6}"/>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IL"/>
          </a:p>
        </p:txBody>
      </p:sp>
      <p:sp>
        <p:nvSpPr>
          <p:cNvPr id="5" name="מציין מיקום של תאריך 4">
            <a:extLst>
              <a:ext uri="{FF2B5EF4-FFF2-40B4-BE49-F238E27FC236}">
                <a16:creationId xmlns:a16="http://schemas.microsoft.com/office/drawing/2014/main" id="{2D1DB3CB-3B88-4395-B69D-FD1FD0DCA8D2}"/>
              </a:ext>
            </a:extLst>
          </p:cNvPr>
          <p:cNvSpPr>
            <a:spLocks noGrp="1"/>
          </p:cNvSpPr>
          <p:nvPr>
            <p:ph type="dt" sz="half" idx="10"/>
          </p:nvPr>
        </p:nvSpPr>
        <p:spPr/>
        <p:txBody>
          <a:bodyPr/>
          <a:lstStyle/>
          <a:p>
            <a:fld id="{B0B0111E-EC7D-441E-943B-C3182F88F17F}" type="datetimeFigureOut">
              <a:rPr lang="en-IL" smtClean="0"/>
              <a:t>16/11/2021</a:t>
            </a:fld>
            <a:endParaRPr lang="en-IL"/>
          </a:p>
        </p:txBody>
      </p:sp>
      <p:sp>
        <p:nvSpPr>
          <p:cNvPr id="6" name="מציין מיקום של כותרת תחתונה 5">
            <a:extLst>
              <a:ext uri="{FF2B5EF4-FFF2-40B4-BE49-F238E27FC236}">
                <a16:creationId xmlns:a16="http://schemas.microsoft.com/office/drawing/2014/main" id="{A4283227-1EEB-42CF-98DF-82F339644560}"/>
              </a:ext>
            </a:extLst>
          </p:cNvPr>
          <p:cNvSpPr>
            <a:spLocks noGrp="1"/>
          </p:cNvSpPr>
          <p:nvPr>
            <p:ph type="ftr" sz="quarter" idx="11"/>
          </p:nvPr>
        </p:nvSpPr>
        <p:spPr/>
        <p:txBody>
          <a:bodyPr/>
          <a:lstStyle/>
          <a:p>
            <a:endParaRPr lang="en-IL"/>
          </a:p>
        </p:txBody>
      </p:sp>
      <p:sp>
        <p:nvSpPr>
          <p:cNvPr id="7" name="מציין מיקום של מספר שקופית 6">
            <a:extLst>
              <a:ext uri="{FF2B5EF4-FFF2-40B4-BE49-F238E27FC236}">
                <a16:creationId xmlns:a16="http://schemas.microsoft.com/office/drawing/2014/main" id="{BB768C23-1BB3-4D98-AA42-DDC67AE60F51}"/>
              </a:ext>
            </a:extLst>
          </p:cNvPr>
          <p:cNvSpPr>
            <a:spLocks noGrp="1"/>
          </p:cNvSpPr>
          <p:nvPr>
            <p:ph type="sldNum" sz="quarter" idx="12"/>
          </p:nvPr>
        </p:nvSpPr>
        <p:spPr/>
        <p:txBody>
          <a:bodyPr/>
          <a:lstStyle/>
          <a:p>
            <a:fld id="{FCBBCE0C-03E5-42F0-B2C1-A37C49807D52}" type="slidenum">
              <a:rPr lang="en-IL" smtClean="0"/>
              <a:t>‹#›</a:t>
            </a:fld>
            <a:endParaRPr lang="en-IL"/>
          </a:p>
        </p:txBody>
      </p:sp>
    </p:spTree>
    <p:extLst>
      <p:ext uri="{BB962C8B-B14F-4D97-AF65-F5344CB8AC3E}">
        <p14:creationId xmlns:p14="http://schemas.microsoft.com/office/powerpoint/2010/main" val="2653404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052FA94-C4E9-40B0-B29D-90BE42A55B63}"/>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endParaRPr lang="en-IL"/>
          </a:p>
        </p:txBody>
      </p:sp>
      <p:sp>
        <p:nvSpPr>
          <p:cNvPr id="3" name="מציין מיקום טקסט 2">
            <a:extLst>
              <a:ext uri="{FF2B5EF4-FFF2-40B4-BE49-F238E27FC236}">
                <a16:creationId xmlns:a16="http://schemas.microsoft.com/office/drawing/2014/main" id="{2A552AA3-4811-4AA0-90E5-15027267F5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08097DA2-B0F7-4D74-8E1A-BC5C092FD2F6}"/>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IL"/>
          </a:p>
        </p:txBody>
      </p:sp>
      <p:sp>
        <p:nvSpPr>
          <p:cNvPr id="5" name="מציין מיקום טקסט 4">
            <a:extLst>
              <a:ext uri="{FF2B5EF4-FFF2-40B4-BE49-F238E27FC236}">
                <a16:creationId xmlns:a16="http://schemas.microsoft.com/office/drawing/2014/main" id="{A9F6D791-9CFC-461E-86D4-C305E66587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4106DADC-9835-443C-BA21-E1BB1EDB6ED3}"/>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IL"/>
          </a:p>
        </p:txBody>
      </p:sp>
      <p:sp>
        <p:nvSpPr>
          <p:cNvPr id="7" name="מציין מיקום של תאריך 6">
            <a:extLst>
              <a:ext uri="{FF2B5EF4-FFF2-40B4-BE49-F238E27FC236}">
                <a16:creationId xmlns:a16="http://schemas.microsoft.com/office/drawing/2014/main" id="{C6E0C555-F922-488A-B6BF-9B79406C733F}"/>
              </a:ext>
            </a:extLst>
          </p:cNvPr>
          <p:cNvSpPr>
            <a:spLocks noGrp="1"/>
          </p:cNvSpPr>
          <p:nvPr>
            <p:ph type="dt" sz="half" idx="10"/>
          </p:nvPr>
        </p:nvSpPr>
        <p:spPr/>
        <p:txBody>
          <a:bodyPr/>
          <a:lstStyle/>
          <a:p>
            <a:fld id="{B0B0111E-EC7D-441E-943B-C3182F88F17F}" type="datetimeFigureOut">
              <a:rPr lang="en-IL" smtClean="0"/>
              <a:t>16/11/2021</a:t>
            </a:fld>
            <a:endParaRPr lang="en-IL"/>
          </a:p>
        </p:txBody>
      </p:sp>
      <p:sp>
        <p:nvSpPr>
          <p:cNvPr id="8" name="מציין מיקום של כותרת תחתונה 7">
            <a:extLst>
              <a:ext uri="{FF2B5EF4-FFF2-40B4-BE49-F238E27FC236}">
                <a16:creationId xmlns:a16="http://schemas.microsoft.com/office/drawing/2014/main" id="{2B221C9C-D77C-425E-9C03-788E310BA7AA}"/>
              </a:ext>
            </a:extLst>
          </p:cNvPr>
          <p:cNvSpPr>
            <a:spLocks noGrp="1"/>
          </p:cNvSpPr>
          <p:nvPr>
            <p:ph type="ftr" sz="quarter" idx="11"/>
          </p:nvPr>
        </p:nvSpPr>
        <p:spPr/>
        <p:txBody>
          <a:bodyPr/>
          <a:lstStyle/>
          <a:p>
            <a:endParaRPr lang="en-IL"/>
          </a:p>
        </p:txBody>
      </p:sp>
      <p:sp>
        <p:nvSpPr>
          <p:cNvPr id="9" name="מציין מיקום של מספר שקופית 8">
            <a:extLst>
              <a:ext uri="{FF2B5EF4-FFF2-40B4-BE49-F238E27FC236}">
                <a16:creationId xmlns:a16="http://schemas.microsoft.com/office/drawing/2014/main" id="{0009E69E-ACF6-4A30-906E-5E7BFCCF804A}"/>
              </a:ext>
            </a:extLst>
          </p:cNvPr>
          <p:cNvSpPr>
            <a:spLocks noGrp="1"/>
          </p:cNvSpPr>
          <p:nvPr>
            <p:ph type="sldNum" sz="quarter" idx="12"/>
          </p:nvPr>
        </p:nvSpPr>
        <p:spPr/>
        <p:txBody>
          <a:bodyPr/>
          <a:lstStyle/>
          <a:p>
            <a:fld id="{FCBBCE0C-03E5-42F0-B2C1-A37C49807D52}" type="slidenum">
              <a:rPr lang="en-IL" smtClean="0"/>
              <a:t>‹#›</a:t>
            </a:fld>
            <a:endParaRPr lang="en-IL"/>
          </a:p>
        </p:txBody>
      </p:sp>
    </p:spTree>
    <p:extLst>
      <p:ext uri="{BB962C8B-B14F-4D97-AF65-F5344CB8AC3E}">
        <p14:creationId xmlns:p14="http://schemas.microsoft.com/office/powerpoint/2010/main" val="2163897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655D1C4-30FB-43D7-8737-7707B8224764}"/>
              </a:ext>
            </a:extLst>
          </p:cNvPr>
          <p:cNvSpPr>
            <a:spLocks noGrp="1"/>
          </p:cNvSpPr>
          <p:nvPr>
            <p:ph type="title"/>
          </p:nvPr>
        </p:nvSpPr>
        <p:spPr/>
        <p:txBody>
          <a:bodyPr/>
          <a:lstStyle/>
          <a:p>
            <a:r>
              <a:rPr lang="he-IL"/>
              <a:t>לחץ כדי לערוך סגנון כותרת של תבנית בסיס</a:t>
            </a:r>
            <a:endParaRPr lang="en-IL"/>
          </a:p>
        </p:txBody>
      </p:sp>
      <p:sp>
        <p:nvSpPr>
          <p:cNvPr id="3" name="מציין מיקום של תאריך 2">
            <a:extLst>
              <a:ext uri="{FF2B5EF4-FFF2-40B4-BE49-F238E27FC236}">
                <a16:creationId xmlns:a16="http://schemas.microsoft.com/office/drawing/2014/main" id="{B47902CC-D4CC-41B7-BAD0-CB7F11126A9E}"/>
              </a:ext>
            </a:extLst>
          </p:cNvPr>
          <p:cNvSpPr>
            <a:spLocks noGrp="1"/>
          </p:cNvSpPr>
          <p:nvPr>
            <p:ph type="dt" sz="half" idx="10"/>
          </p:nvPr>
        </p:nvSpPr>
        <p:spPr/>
        <p:txBody>
          <a:bodyPr/>
          <a:lstStyle/>
          <a:p>
            <a:fld id="{B0B0111E-EC7D-441E-943B-C3182F88F17F}" type="datetimeFigureOut">
              <a:rPr lang="en-IL" smtClean="0"/>
              <a:t>16/11/2021</a:t>
            </a:fld>
            <a:endParaRPr lang="en-IL"/>
          </a:p>
        </p:txBody>
      </p:sp>
      <p:sp>
        <p:nvSpPr>
          <p:cNvPr id="4" name="מציין מיקום של כותרת תחתונה 3">
            <a:extLst>
              <a:ext uri="{FF2B5EF4-FFF2-40B4-BE49-F238E27FC236}">
                <a16:creationId xmlns:a16="http://schemas.microsoft.com/office/drawing/2014/main" id="{1281ACCA-C87D-49AE-B156-562964ED1B52}"/>
              </a:ext>
            </a:extLst>
          </p:cNvPr>
          <p:cNvSpPr>
            <a:spLocks noGrp="1"/>
          </p:cNvSpPr>
          <p:nvPr>
            <p:ph type="ftr" sz="quarter" idx="11"/>
          </p:nvPr>
        </p:nvSpPr>
        <p:spPr/>
        <p:txBody>
          <a:bodyPr/>
          <a:lstStyle/>
          <a:p>
            <a:endParaRPr lang="en-IL"/>
          </a:p>
        </p:txBody>
      </p:sp>
      <p:sp>
        <p:nvSpPr>
          <p:cNvPr id="5" name="מציין מיקום של מספר שקופית 4">
            <a:extLst>
              <a:ext uri="{FF2B5EF4-FFF2-40B4-BE49-F238E27FC236}">
                <a16:creationId xmlns:a16="http://schemas.microsoft.com/office/drawing/2014/main" id="{F1C8ACA4-D94E-4122-BC73-97B140F49960}"/>
              </a:ext>
            </a:extLst>
          </p:cNvPr>
          <p:cNvSpPr>
            <a:spLocks noGrp="1"/>
          </p:cNvSpPr>
          <p:nvPr>
            <p:ph type="sldNum" sz="quarter" idx="12"/>
          </p:nvPr>
        </p:nvSpPr>
        <p:spPr/>
        <p:txBody>
          <a:bodyPr/>
          <a:lstStyle/>
          <a:p>
            <a:fld id="{FCBBCE0C-03E5-42F0-B2C1-A37C49807D52}" type="slidenum">
              <a:rPr lang="en-IL" smtClean="0"/>
              <a:t>‹#›</a:t>
            </a:fld>
            <a:endParaRPr lang="en-IL"/>
          </a:p>
        </p:txBody>
      </p:sp>
    </p:spTree>
    <p:extLst>
      <p:ext uri="{BB962C8B-B14F-4D97-AF65-F5344CB8AC3E}">
        <p14:creationId xmlns:p14="http://schemas.microsoft.com/office/powerpoint/2010/main" val="1760234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1AB87966-A3DB-4463-BAED-B86AD4F6C0C3}"/>
              </a:ext>
            </a:extLst>
          </p:cNvPr>
          <p:cNvSpPr>
            <a:spLocks noGrp="1"/>
          </p:cNvSpPr>
          <p:nvPr>
            <p:ph type="dt" sz="half" idx="10"/>
          </p:nvPr>
        </p:nvSpPr>
        <p:spPr/>
        <p:txBody>
          <a:bodyPr/>
          <a:lstStyle/>
          <a:p>
            <a:fld id="{B0B0111E-EC7D-441E-943B-C3182F88F17F}" type="datetimeFigureOut">
              <a:rPr lang="en-IL" smtClean="0"/>
              <a:t>16/11/2021</a:t>
            </a:fld>
            <a:endParaRPr lang="en-IL"/>
          </a:p>
        </p:txBody>
      </p:sp>
      <p:sp>
        <p:nvSpPr>
          <p:cNvPr id="3" name="מציין מיקום של כותרת תחתונה 2">
            <a:extLst>
              <a:ext uri="{FF2B5EF4-FFF2-40B4-BE49-F238E27FC236}">
                <a16:creationId xmlns:a16="http://schemas.microsoft.com/office/drawing/2014/main" id="{D24D2100-F20B-449F-B54E-04DE53D9F511}"/>
              </a:ext>
            </a:extLst>
          </p:cNvPr>
          <p:cNvSpPr>
            <a:spLocks noGrp="1"/>
          </p:cNvSpPr>
          <p:nvPr>
            <p:ph type="ftr" sz="quarter" idx="11"/>
          </p:nvPr>
        </p:nvSpPr>
        <p:spPr/>
        <p:txBody>
          <a:bodyPr/>
          <a:lstStyle/>
          <a:p>
            <a:endParaRPr lang="en-IL"/>
          </a:p>
        </p:txBody>
      </p:sp>
      <p:sp>
        <p:nvSpPr>
          <p:cNvPr id="4" name="מציין מיקום של מספר שקופית 3">
            <a:extLst>
              <a:ext uri="{FF2B5EF4-FFF2-40B4-BE49-F238E27FC236}">
                <a16:creationId xmlns:a16="http://schemas.microsoft.com/office/drawing/2014/main" id="{1C7C05CC-4F91-4B44-8A02-78E8FC938926}"/>
              </a:ext>
            </a:extLst>
          </p:cNvPr>
          <p:cNvSpPr>
            <a:spLocks noGrp="1"/>
          </p:cNvSpPr>
          <p:nvPr>
            <p:ph type="sldNum" sz="quarter" idx="12"/>
          </p:nvPr>
        </p:nvSpPr>
        <p:spPr/>
        <p:txBody>
          <a:bodyPr/>
          <a:lstStyle/>
          <a:p>
            <a:fld id="{FCBBCE0C-03E5-42F0-B2C1-A37C49807D52}" type="slidenum">
              <a:rPr lang="en-IL" smtClean="0"/>
              <a:t>‹#›</a:t>
            </a:fld>
            <a:endParaRPr lang="en-IL"/>
          </a:p>
        </p:txBody>
      </p:sp>
    </p:spTree>
    <p:extLst>
      <p:ext uri="{BB962C8B-B14F-4D97-AF65-F5344CB8AC3E}">
        <p14:creationId xmlns:p14="http://schemas.microsoft.com/office/powerpoint/2010/main" val="3636867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01568C2-F49C-4BAA-BAA4-D76F17366D4D}"/>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endParaRPr lang="en-IL"/>
          </a:p>
        </p:txBody>
      </p:sp>
      <p:sp>
        <p:nvSpPr>
          <p:cNvPr id="3" name="מציין מיקום תוכן 2">
            <a:extLst>
              <a:ext uri="{FF2B5EF4-FFF2-40B4-BE49-F238E27FC236}">
                <a16:creationId xmlns:a16="http://schemas.microsoft.com/office/drawing/2014/main" id="{A21E54C8-42F1-4518-A91C-858B5C4778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IL"/>
          </a:p>
        </p:txBody>
      </p:sp>
      <p:sp>
        <p:nvSpPr>
          <p:cNvPr id="4" name="מציין מיקום טקסט 3">
            <a:extLst>
              <a:ext uri="{FF2B5EF4-FFF2-40B4-BE49-F238E27FC236}">
                <a16:creationId xmlns:a16="http://schemas.microsoft.com/office/drawing/2014/main" id="{3B7CB746-BF65-413A-B0BD-8A9504EEEC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0C90C9BD-B2E0-440C-A8F3-2CE927DA767C}"/>
              </a:ext>
            </a:extLst>
          </p:cNvPr>
          <p:cNvSpPr>
            <a:spLocks noGrp="1"/>
          </p:cNvSpPr>
          <p:nvPr>
            <p:ph type="dt" sz="half" idx="10"/>
          </p:nvPr>
        </p:nvSpPr>
        <p:spPr/>
        <p:txBody>
          <a:bodyPr/>
          <a:lstStyle/>
          <a:p>
            <a:fld id="{B0B0111E-EC7D-441E-943B-C3182F88F17F}" type="datetimeFigureOut">
              <a:rPr lang="en-IL" smtClean="0"/>
              <a:t>16/11/2021</a:t>
            </a:fld>
            <a:endParaRPr lang="en-IL"/>
          </a:p>
        </p:txBody>
      </p:sp>
      <p:sp>
        <p:nvSpPr>
          <p:cNvPr id="6" name="מציין מיקום של כותרת תחתונה 5">
            <a:extLst>
              <a:ext uri="{FF2B5EF4-FFF2-40B4-BE49-F238E27FC236}">
                <a16:creationId xmlns:a16="http://schemas.microsoft.com/office/drawing/2014/main" id="{69A7744D-6AAA-41CB-B2D0-AB0BD131A958}"/>
              </a:ext>
            </a:extLst>
          </p:cNvPr>
          <p:cNvSpPr>
            <a:spLocks noGrp="1"/>
          </p:cNvSpPr>
          <p:nvPr>
            <p:ph type="ftr" sz="quarter" idx="11"/>
          </p:nvPr>
        </p:nvSpPr>
        <p:spPr/>
        <p:txBody>
          <a:bodyPr/>
          <a:lstStyle/>
          <a:p>
            <a:endParaRPr lang="en-IL"/>
          </a:p>
        </p:txBody>
      </p:sp>
      <p:sp>
        <p:nvSpPr>
          <p:cNvPr id="7" name="מציין מיקום של מספר שקופית 6">
            <a:extLst>
              <a:ext uri="{FF2B5EF4-FFF2-40B4-BE49-F238E27FC236}">
                <a16:creationId xmlns:a16="http://schemas.microsoft.com/office/drawing/2014/main" id="{D33636ED-5212-4586-B40E-5F34BEB4D855}"/>
              </a:ext>
            </a:extLst>
          </p:cNvPr>
          <p:cNvSpPr>
            <a:spLocks noGrp="1"/>
          </p:cNvSpPr>
          <p:nvPr>
            <p:ph type="sldNum" sz="quarter" idx="12"/>
          </p:nvPr>
        </p:nvSpPr>
        <p:spPr/>
        <p:txBody>
          <a:bodyPr/>
          <a:lstStyle/>
          <a:p>
            <a:fld id="{FCBBCE0C-03E5-42F0-B2C1-A37C49807D52}" type="slidenum">
              <a:rPr lang="en-IL" smtClean="0"/>
              <a:t>‹#›</a:t>
            </a:fld>
            <a:endParaRPr lang="en-IL"/>
          </a:p>
        </p:txBody>
      </p:sp>
    </p:spTree>
    <p:extLst>
      <p:ext uri="{BB962C8B-B14F-4D97-AF65-F5344CB8AC3E}">
        <p14:creationId xmlns:p14="http://schemas.microsoft.com/office/powerpoint/2010/main" val="1616528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FBA527C-482E-4E8E-85FD-5C9B9C3F636C}"/>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endParaRPr lang="en-IL"/>
          </a:p>
        </p:txBody>
      </p:sp>
      <p:sp>
        <p:nvSpPr>
          <p:cNvPr id="3" name="מציין מיקום של תמונה 2">
            <a:extLst>
              <a:ext uri="{FF2B5EF4-FFF2-40B4-BE49-F238E27FC236}">
                <a16:creationId xmlns:a16="http://schemas.microsoft.com/office/drawing/2014/main" id="{7D302465-778E-4065-87ED-7559398A2D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L"/>
          </a:p>
        </p:txBody>
      </p:sp>
      <p:sp>
        <p:nvSpPr>
          <p:cNvPr id="4" name="מציין מיקום טקסט 3">
            <a:extLst>
              <a:ext uri="{FF2B5EF4-FFF2-40B4-BE49-F238E27FC236}">
                <a16:creationId xmlns:a16="http://schemas.microsoft.com/office/drawing/2014/main" id="{9228880F-A01D-483D-ACC4-E151313275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5B5F9E2E-1265-4D50-BFBF-ABC218998EB6}"/>
              </a:ext>
            </a:extLst>
          </p:cNvPr>
          <p:cNvSpPr>
            <a:spLocks noGrp="1"/>
          </p:cNvSpPr>
          <p:nvPr>
            <p:ph type="dt" sz="half" idx="10"/>
          </p:nvPr>
        </p:nvSpPr>
        <p:spPr/>
        <p:txBody>
          <a:bodyPr/>
          <a:lstStyle/>
          <a:p>
            <a:fld id="{B0B0111E-EC7D-441E-943B-C3182F88F17F}" type="datetimeFigureOut">
              <a:rPr lang="en-IL" smtClean="0"/>
              <a:t>16/11/2021</a:t>
            </a:fld>
            <a:endParaRPr lang="en-IL"/>
          </a:p>
        </p:txBody>
      </p:sp>
      <p:sp>
        <p:nvSpPr>
          <p:cNvPr id="6" name="מציין מיקום של כותרת תחתונה 5">
            <a:extLst>
              <a:ext uri="{FF2B5EF4-FFF2-40B4-BE49-F238E27FC236}">
                <a16:creationId xmlns:a16="http://schemas.microsoft.com/office/drawing/2014/main" id="{65B927CD-83B9-4623-874B-7CFE64DF97C3}"/>
              </a:ext>
            </a:extLst>
          </p:cNvPr>
          <p:cNvSpPr>
            <a:spLocks noGrp="1"/>
          </p:cNvSpPr>
          <p:nvPr>
            <p:ph type="ftr" sz="quarter" idx="11"/>
          </p:nvPr>
        </p:nvSpPr>
        <p:spPr/>
        <p:txBody>
          <a:bodyPr/>
          <a:lstStyle/>
          <a:p>
            <a:endParaRPr lang="en-IL"/>
          </a:p>
        </p:txBody>
      </p:sp>
      <p:sp>
        <p:nvSpPr>
          <p:cNvPr id="7" name="מציין מיקום של מספר שקופית 6">
            <a:extLst>
              <a:ext uri="{FF2B5EF4-FFF2-40B4-BE49-F238E27FC236}">
                <a16:creationId xmlns:a16="http://schemas.microsoft.com/office/drawing/2014/main" id="{B3CBEBA1-6BAD-47B2-A20E-F9D7F1F5F8E3}"/>
              </a:ext>
            </a:extLst>
          </p:cNvPr>
          <p:cNvSpPr>
            <a:spLocks noGrp="1"/>
          </p:cNvSpPr>
          <p:nvPr>
            <p:ph type="sldNum" sz="quarter" idx="12"/>
          </p:nvPr>
        </p:nvSpPr>
        <p:spPr/>
        <p:txBody>
          <a:bodyPr/>
          <a:lstStyle/>
          <a:p>
            <a:fld id="{FCBBCE0C-03E5-42F0-B2C1-A37C49807D52}" type="slidenum">
              <a:rPr lang="en-IL" smtClean="0"/>
              <a:t>‹#›</a:t>
            </a:fld>
            <a:endParaRPr lang="en-IL"/>
          </a:p>
        </p:txBody>
      </p:sp>
    </p:spTree>
    <p:extLst>
      <p:ext uri="{BB962C8B-B14F-4D97-AF65-F5344CB8AC3E}">
        <p14:creationId xmlns:p14="http://schemas.microsoft.com/office/powerpoint/2010/main" val="1997705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6C989DC2-6189-4EAD-90E9-3A1139C64610}"/>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endParaRPr lang="en-IL"/>
          </a:p>
        </p:txBody>
      </p:sp>
      <p:sp>
        <p:nvSpPr>
          <p:cNvPr id="3" name="מציין מיקום טקסט 2">
            <a:extLst>
              <a:ext uri="{FF2B5EF4-FFF2-40B4-BE49-F238E27FC236}">
                <a16:creationId xmlns:a16="http://schemas.microsoft.com/office/drawing/2014/main" id="{3A9C0A17-6323-42B6-B332-59D119229624}"/>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IL"/>
          </a:p>
        </p:txBody>
      </p:sp>
      <p:sp>
        <p:nvSpPr>
          <p:cNvPr id="4" name="מציין מיקום של תאריך 3">
            <a:extLst>
              <a:ext uri="{FF2B5EF4-FFF2-40B4-BE49-F238E27FC236}">
                <a16:creationId xmlns:a16="http://schemas.microsoft.com/office/drawing/2014/main" id="{91C122BE-7A6E-4D54-BE32-3A2A39B2EEA8}"/>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0B0111E-EC7D-441E-943B-C3182F88F17F}" type="datetimeFigureOut">
              <a:rPr lang="en-IL" smtClean="0"/>
              <a:t>16/11/2021</a:t>
            </a:fld>
            <a:endParaRPr lang="en-IL"/>
          </a:p>
        </p:txBody>
      </p:sp>
      <p:sp>
        <p:nvSpPr>
          <p:cNvPr id="5" name="מציין מיקום של כותרת תחתונה 4">
            <a:extLst>
              <a:ext uri="{FF2B5EF4-FFF2-40B4-BE49-F238E27FC236}">
                <a16:creationId xmlns:a16="http://schemas.microsoft.com/office/drawing/2014/main" id="{D6C62BE8-EDAA-48C8-842F-8A356035D8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IL"/>
          </a:p>
        </p:txBody>
      </p:sp>
      <p:sp>
        <p:nvSpPr>
          <p:cNvPr id="6" name="מציין מיקום של מספר שקופית 5">
            <a:extLst>
              <a:ext uri="{FF2B5EF4-FFF2-40B4-BE49-F238E27FC236}">
                <a16:creationId xmlns:a16="http://schemas.microsoft.com/office/drawing/2014/main" id="{2BF454EA-65E1-49C1-B02E-FE54FCAF2B16}"/>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CBBCE0C-03E5-42F0-B2C1-A37C49807D52}" type="slidenum">
              <a:rPr lang="en-IL" smtClean="0"/>
              <a:t>‹#›</a:t>
            </a:fld>
            <a:endParaRPr lang="en-IL"/>
          </a:p>
        </p:txBody>
      </p:sp>
    </p:spTree>
    <p:extLst>
      <p:ext uri="{BB962C8B-B14F-4D97-AF65-F5344CB8AC3E}">
        <p14:creationId xmlns:p14="http://schemas.microsoft.com/office/powerpoint/2010/main" val="1338447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pic>
        <p:nvPicPr>
          <p:cNvPr id="576" name="Google Shape;576;p100"/>
          <p:cNvPicPr preferRelativeResize="0"/>
          <p:nvPr/>
        </p:nvPicPr>
        <p:blipFill>
          <a:blip r:embed="rId3">
            <a:alphaModFix/>
          </a:blip>
          <a:stretch>
            <a:fillRect/>
          </a:stretch>
        </p:blipFill>
        <p:spPr>
          <a:xfrm>
            <a:off x="-75183" y="-42284"/>
            <a:ext cx="12342368" cy="694256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pic>
        <p:nvPicPr>
          <p:cNvPr id="621" name="Google Shape;621;p109"/>
          <p:cNvPicPr preferRelativeResize="0"/>
          <p:nvPr/>
        </p:nvPicPr>
        <p:blipFill>
          <a:blip r:embed="rId3">
            <a:alphaModFix/>
          </a:blip>
          <a:stretch>
            <a:fillRect/>
          </a:stretch>
        </p:blipFill>
        <p:spPr>
          <a:xfrm>
            <a:off x="-7" y="1"/>
            <a:ext cx="12192024" cy="68580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pic>
        <p:nvPicPr>
          <p:cNvPr id="626" name="Google Shape;626;p110"/>
          <p:cNvPicPr preferRelativeResize="0"/>
          <p:nvPr/>
        </p:nvPicPr>
        <p:blipFill>
          <a:blip r:embed="rId3">
            <a:alphaModFix/>
          </a:blip>
          <a:stretch>
            <a:fillRect/>
          </a:stretch>
        </p:blipFill>
        <p:spPr>
          <a:xfrm>
            <a:off x="1" y="13"/>
            <a:ext cx="12192004" cy="685798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111"/>
          <p:cNvSpPr txBox="1">
            <a:spLocks noGrp="1"/>
          </p:cNvSpPr>
          <p:nvPr>
            <p:ph type="ctrTitle"/>
          </p:nvPr>
        </p:nvSpPr>
        <p:spPr>
          <a:xfrm>
            <a:off x="415611" y="992767"/>
            <a:ext cx="11360800" cy="2736800"/>
          </a:xfrm>
          <a:prstGeom prst="rect">
            <a:avLst/>
          </a:prstGeom>
        </p:spPr>
        <p:txBody>
          <a:bodyPr spcFirstLastPara="1" vert="horz" wrap="square" lIns="121900" tIns="121900" rIns="121900" bIns="121900" rtlCol="1" anchor="b" anchorCtr="0">
            <a:normAutofit/>
          </a:bodyPr>
          <a:lstStyle/>
          <a:p>
            <a:pPr rtl="0">
              <a:spcBef>
                <a:spcPts val="0"/>
              </a:spcBef>
            </a:pPr>
            <a:endParaRPr/>
          </a:p>
        </p:txBody>
      </p:sp>
      <p:sp>
        <p:nvSpPr>
          <p:cNvPr id="632" name="Google Shape;632;p111"/>
          <p:cNvSpPr txBox="1">
            <a:spLocks noGrp="1"/>
          </p:cNvSpPr>
          <p:nvPr>
            <p:ph type="subTitle" idx="1"/>
          </p:nvPr>
        </p:nvSpPr>
        <p:spPr>
          <a:xfrm>
            <a:off x="415600" y="3778833"/>
            <a:ext cx="11360800" cy="1056800"/>
          </a:xfrm>
          <a:prstGeom prst="rect">
            <a:avLst/>
          </a:prstGeom>
        </p:spPr>
        <p:txBody>
          <a:bodyPr spcFirstLastPara="1" vert="horz" wrap="square" lIns="121900" tIns="121900" rIns="121900" bIns="121900" rtlCol="1" anchor="t" anchorCtr="0">
            <a:normAutofit/>
          </a:bodyPr>
          <a:lstStyle/>
          <a:p>
            <a:pPr rtl="0">
              <a:spcBef>
                <a:spcPts val="0"/>
              </a:spcBef>
            </a:pPr>
            <a:endParaRPr/>
          </a:p>
        </p:txBody>
      </p:sp>
      <p:pic>
        <p:nvPicPr>
          <p:cNvPr id="633" name="Google Shape;633;p111"/>
          <p:cNvPicPr preferRelativeResize="0"/>
          <p:nvPr/>
        </p:nvPicPr>
        <p:blipFill>
          <a:blip r:embed="rId3">
            <a:alphaModFix/>
          </a:blip>
          <a:stretch>
            <a:fillRect/>
          </a:stretch>
        </p:blipFill>
        <p:spPr>
          <a:xfrm>
            <a:off x="0" y="11805"/>
            <a:ext cx="12191997" cy="6834387"/>
          </a:xfrm>
          <a:prstGeom prst="rect">
            <a:avLst/>
          </a:prstGeom>
          <a:noFill/>
          <a:ln>
            <a:noFill/>
          </a:ln>
        </p:spPr>
      </p:pic>
      <p:sp>
        <p:nvSpPr>
          <p:cNvPr id="634" name="Google Shape;634;p111"/>
          <p:cNvSpPr/>
          <p:nvPr/>
        </p:nvSpPr>
        <p:spPr>
          <a:xfrm>
            <a:off x="8344800" y="2035967"/>
            <a:ext cx="3107600" cy="2880000"/>
          </a:xfrm>
          <a:prstGeom prst="rect">
            <a:avLst/>
          </a:prstGeom>
          <a:noFill/>
          <a:ln>
            <a:noFill/>
          </a:ln>
        </p:spPr>
        <p:txBody>
          <a:bodyPr spcFirstLastPara="1" wrap="square" lIns="121900" tIns="121900" rIns="121900" bIns="121900" anchor="ctr" anchorCtr="0">
            <a:noAutofit/>
          </a:bodyPr>
          <a:lstStyle/>
          <a:p>
            <a:pPr algn="l" rtl="0"/>
            <a:endParaRPr sz="2400"/>
          </a:p>
        </p:txBody>
      </p:sp>
      <p:pic>
        <p:nvPicPr>
          <p:cNvPr id="635" name="Google Shape;635;p111"/>
          <p:cNvPicPr preferRelativeResize="0"/>
          <p:nvPr/>
        </p:nvPicPr>
        <p:blipFill>
          <a:blip r:embed="rId4">
            <a:alphaModFix/>
          </a:blip>
          <a:stretch>
            <a:fillRect/>
          </a:stretch>
        </p:blipFill>
        <p:spPr>
          <a:xfrm>
            <a:off x="1908" y="1"/>
            <a:ext cx="12188181" cy="6857999"/>
          </a:xfrm>
          <a:prstGeom prst="rect">
            <a:avLst/>
          </a:prstGeom>
          <a:noFill/>
          <a:ln>
            <a:noFill/>
          </a:ln>
        </p:spPr>
      </p:pic>
      <p:sp>
        <p:nvSpPr>
          <p:cNvPr id="636" name="Google Shape;636;p111"/>
          <p:cNvSpPr txBox="1"/>
          <p:nvPr/>
        </p:nvSpPr>
        <p:spPr>
          <a:xfrm>
            <a:off x="2070000" y="179767"/>
            <a:ext cx="8052000" cy="718170"/>
          </a:xfrm>
          <a:prstGeom prst="rect">
            <a:avLst/>
          </a:prstGeom>
          <a:noFill/>
          <a:ln>
            <a:noFill/>
          </a:ln>
        </p:spPr>
        <p:txBody>
          <a:bodyPr spcFirstLastPara="1" wrap="square" lIns="121900" tIns="121900" rIns="121900" bIns="121900" anchor="t" anchorCtr="0">
            <a:spAutoFit/>
          </a:bodyPr>
          <a:lstStyle/>
          <a:p>
            <a:pPr algn="ctr"/>
            <a:r>
              <a:rPr lang="en" sz="3067" b="1">
                <a:latin typeface="Calibri"/>
                <a:ea typeface="Calibri"/>
                <a:cs typeface="Calibri"/>
                <a:sym typeface="Calibri"/>
              </a:rPr>
              <a:t>מהם הקשיים ביצירת מודל אקלימי מושלם? </a:t>
            </a:r>
            <a:endParaRPr sz="3067" b="1">
              <a:latin typeface="Calibri"/>
              <a:ea typeface="Calibri"/>
              <a:cs typeface="Calibri"/>
              <a:sym typeface="Calibri"/>
            </a:endParaRPr>
          </a:p>
        </p:txBody>
      </p:sp>
      <p:pic>
        <p:nvPicPr>
          <p:cNvPr id="637" name="Google Shape;637;p111"/>
          <p:cNvPicPr preferRelativeResize="0"/>
          <p:nvPr/>
        </p:nvPicPr>
        <p:blipFill>
          <a:blip r:embed="rId5">
            <a:alphaModFix/>
          </a:blip>
          <a:stretch>
            <a:fillRect/>
          </a:stretch>
        </p:blipFill>
        <p:spPr>
          <a:xfrm>
            <a:off x="1" y="806"/>
            <a:ext cx="12192001" cy="685638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112"/>
          <p:cNvSpPr txBox="1"/>
          <p:nvPr/>
        </p:nvSpPr>
        <p:spPr>
          <a:xfrm>
            <a:off x="1109367" y="1216533"/>
            <a:ext cx="397200" cy="615513"/>
          </a:xfrm>
          <a:prstGeom prst="rect">
            <a:avLst/>
          </a:prstGeom>
          <a:noFill/>
          <a:ln>
            <a:noFill/>
          </a:ln>
        </p:spPr>
        <p:txBody>
          <a:bodyPr spcFirstLastPara="1" wrap="square" lIns="121900" tIns="121900" rIns="121900" bIns="121900" anchor="t" anchorCtr="0">
            <a:spAutoFit/>
          </a:bodyPr>
          <a:lstStyle/>
          <a:p>
            <a:pPr algn="l" rtl="0"/>
            <a:endParaRPr sz="2400">
              <a:latin typeface="Calibri"/>
              <a:ea typeface="Calibri"/>
              <a:cs typeface="Calibri"/>
              <a:sym typeface="Calibri"/>
            </a:endParaRPr>
          </a:p>
        </p:txBody>
      </p:sp>
      <p:pic>
        <p:nvPicPr>
          <p:cNvPr id="643" name="Google Shape;643;p112"/>
          <p:cNvPicPr preferRelativeResize="0"/>
          <p:nvPr/>
        </p:nvPicPr>
        <p:blipFill>
          <a:blip r:embed="rId3">
            <a:alphaModFix/>
          </a:blip>
          <a:stretch>
            <a:fillRect/>
          </a:stretch>
        </p:blipFill>
        <p:spPr>
          <a:xfrm>
            <a:off x="9534" y="8246600"/>
            <a:ext cx="4915701" cy="3277167"/>
          </a:xfrm>
          <a:prstGeom prst="rect">
            <a:avLst/>
          </a:prstGeom>
          <a:noFill/>
          <a:ln>
            <a:noFill/>
          </a:ln>
        </p:spPr>
      </p:pic>
      <p:pic>
        <p:nvPicPr>
          <p:cNvPr id="644" name="Google Shape;644;p112"/>
          <p:cNvPicPr preferRelativeResize="0"/>
          <p:nvPr/>
        </p:nvPicPr>
        <p:blipFill>
          <a:blip r:embed="rId4">
            <a:alphaModFix/>
          </a:blip>
          <a:stretch>
            <a:fillRect/>
          </a:stretch>
        </p:blipFill>
        <p:spPr>
          <a:xfrm>
            <a:off x="5789651" y="8246600"/>
            <a:ext cx="5487965" cy="6858000"/>
          </a:xfrm>
          <a:prstGeom prst="rect">
            <a:avLst/>
          </a:prstGeom>
          <a:noFill/>
          <a:ln>
            <a:noFill/>
          </a:ln>
        </p:spPr>
      </p:pic>
      <p:pic>
        <p:nvPicPr>
          <p:cNvPr id="645" name="Google Shape;645;p112"/>
          <p:cNvPicPr preferRelativeResize="0"/>
          <p:nvPr/>
        </p:nvPicPr>
        <p:blipFill>
          <a:blip r:embed="rId5">
            <a:alphaModFix/>
          </a:blip>
          <a:stretch>
            <a:fillRect/>
          </a:stretch>
        </p:blipFill>
        <p:spPr>
          <a:xfrm>
            <a:off x="5" y="1"/>
            <a:ext cx="12191976" cy="68580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pic>
        <p:nvPicPr>
          <p:cNvPr id="581" name="Google Shape;581;p101"/>
          <p:cNvPicPr preferRelativeResize="0"/>
          <p:nvPr/>
        </p:nvPicPr>
        <p:blipFill>
          <a:blip r:embed="rId3">
            <a:alphaModFix/>
          </a:blip>
          <a:stretch>
            <a:fillRect/>
          </a:stretch>
        </p:blipFill>
        <p:spPr>
          <a:xfrm>
            <a:off x="-7" y="1"/>
            <a:ext cx="12192024" cy="68580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pic>
        <p:nvPicPr>
          <p:cNvPr id="586" name="Google Shape;586;p102"/>
          <p:cNvPicPr preferRelativeResize="0"/>
          <p:nvPr/>
        </p:nvPicPr>
        <p:blipFill>
          <a:blip r:embed="rId3">
            <a:alphaModFix/>
          </a:blip>
          <a:stretch>
            <a:fillRect/>
          </a:stretch>
        </p:blipFill>
        <p:spPr>
          <a:xfrm>
            <a:off x="1" y="4"/>
            <a:ext cx="12191996" cy="685799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pic>
        <p:nvPicPr>
          <p:cNvPr id="591" name="Google Shape;591;p103"/>
          <p:cNvPicPr preferRelativeResize="0"/>
          <p:nvPr/>
        </p:nvPicPr>
        <p:blipFill>
          <a:blip r:embed="rId3">
            <a:alphaModFix/>
          </a:blip>
          <a:stretch>
            <a:fillRect/>
          </a:stretch>
        </p:blipFill>
        <p:spPr>
          <a:xfrm>
            <a:off x="2" y="13"/>
            <a:ext cx="12192004" cy="685798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pic>
        <p:nvPicPr>
          <p:cNvPr id="596" name="Google Shape;596;p104"/>
          <p:cNvPicPr preferRelativeResize="0"/>
          <p:nvPr/>
        </p:nvPicPr>
        <p:blipFill>
          <a:blip r:embed="rId3">
            <a:alphaModFix/>
          </a:blip>
          <a:stretch>
            <a:fillRect/>
          </a:stretch>
        </p:blipFill>
        <p:spPr>
          <a:xfrm>
            <a:off x="-16" y="1"/>
            <a:ext cx="12192024" cy="68580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pic>
        <p:nvPicPr>
          <p:cNvPr id="601" name="Google Shape;601;p105"/>
          <p:cNvPicPr preferRelativeResize="0"/>
          <p:nvPr/>
        </p:nvPicPr>
        <p:blipFill>
          <a:blip r:embed="rId3">
            <a:alphaModFix/>
          </a:blip>
          <a:stretch>
            <a:fillRect/>
          </a:stretch>
        </p:blipFill>
        <p:spPr>
          <a:xfrm>
            <a:off x="1" y="13"/>
            <a:ext cx="12191996" cy="685798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pic>
        <p:nvPicPr>
          <p:cNvPr id="606" name="Google Shape;606;p106"/>
          <p:cNvPicPr preferRelativeResize="0"/>
          <p:nvPr/>
        </p:nvPicPr>
        <p:blipFill>
          <a:blip r:embed="rId3">
            <a:alphaModFix/>
          </a:blip>
          <a:stretch>
            <a:fillRect/>
          </a:stretch>
        </p:blipFill>
        <p:spPr>
          <a:xfrm>
            <a:off x="1" y="0"/>
            <a:ext cx="12192004" cy="685798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pic>
        <p:nvPicPr>
          <p:cNvPr id="611" name="Google Shape;611;p107"/>
          <p:cNvPicPr preferRelativeResize="0"/>
          <p:nvPr/>
        </p:nvPicPr>
        <p:blipFill>
          <a:blip r:embed="rId3">
            <a:alphaModFix/>
          </a:blip>
          <a:stretch>
            <a:fillRect/>
          </a:stretch>
        </p:blipFill>
        <p:spPr>
          <a:xfrm>
            <a:off x="1" y="13"/>
            <a:ext cx="12191996" cy="685798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pic>
        <p:nvPicPr>
          <p:cNvPr id="616" name="Google Shape;616;p108"/>
          <p:cNvPicPr preferRelativeResize="0"/>
          <p:nvPr/>
        </p:nvPicPr>
        <p:blipFill>
          <a:blip r:embed="rId3">
            <a:alphaModFix/>
          </a:blip>
          <a:stretch>
            <a:fillRect/>
          </a:stretch>
        </p:blipFill>
        <p:spPr>
          <a:xfrm>
            <a:off x="-16" y="1"/>
            <a:ext cx="12192024" cy="6858001"/>
          </a:xfrm>
          <a:prstGeom prst="rect">
            <a:avLst/>
          </a:prstGeom>
          <a:noFill/>
          <a:ln>
            <a:noFill/>
          </a:ln>
        </p:spPr>
      </p:pic>
    </p:spTree>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2161</Words>
  <Application>Microsoft Office PowerPoint</Application>
  <PresentationFormat>מסך רחב</PresentationFormat>
  <Paragraphs>89</Paragraphs>
  <Slides>13</Slides>
  <Notes>13</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13</vt:i4>
      </vt:variant>
    </vt:vector>
  </HeadingPairs>
  <TitlesOfParts>
    <vt:vector size="18" baseType="lpstr">
      <vt:lpstr>Alef</vt:lpstr>
      <vt:lpstr>Arial</vt:lpstr>
      <vt:lpstr>Calibri</vt:lpstr>
      <vt:lpstr>Calibri Light</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Yael Rofeh</dc:creator>
  <cp:lastModifiedBy>Yael Rofeh</cp:lastModifiedBy>
  <cp:revision>1</cp:revision>
  <dcterms:created xsi:type="dcterms:W3CDTF">2021-11-16T16:28:53Z</dcterms:created>
  <dcterms:modified xsi:type="dcterms:W3CDTF">2021-11-16T16:29:19Z</dcterms:modified>
</cp:coreProperties>
</file>